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47"/>
  </p:notesMasterIdLst>
  <p:sldIdLst>
    <p:sldId id="256" r:id="rId2"/>
    <p:sldId id="288" r:id="rId3"/>
    <p:sldId id="327" r:id="rId4"/>
    <p:sldId id="407" r:id="rId5"/>
    <p:sldId id="290" r:id="rId6"/>
    <p:sldId id="291" r:id="rId7"/>
    <p:sldId id="409" r:id="rId8"/>
    <p:sldId id="293" r:id="rId9"/>
    <p:sldId id="408" r:id="rId10"/>
    <p:sldId id="326" r:id="rId11"/>
    <p:sldId id="413" r:id="rId12"/>
    <p:sldId id="417" r:id="rId13"/>
    <p:sldId id="418" r:id="rId14"/>
    <p:sldId id="411" r:id="rId15"/>
    <p:sldId id="295" r:id="rId16"/>
    <p:sldId id="415" r:id="rId17"/>
    <p:sldId id="419" r:id="rId18"/>
    <p:sldId id="420" r:id="rId19"/>
    <p:sldId id="421" r:id="rId20"/>
    <p:sldId id="422" r:id="rId21"/>
    <p:sldId id="429" r:id="rId22"/>
    <p:sldId id="430" r:id="rId23"/>
    <p:sldId id="427" r:id="rId24"/>
    <p:sldId id="431" r:id="rId25"/>
    <p:sldId id="432" r:id="rId26"/>
    <p:sldId id="433" r:id="rId27"/>
    <p:sldId id="434" r:id="rId28"/>
    <p:sldId id="435" r:id="rId29"/>
    <p:sldId id="451" r:id="rId30"/>
    <p:sldId id="436" r:id="rId31"/>
    <p:sldId id="437" r:id="rId32"/>
    <p:sldId id="438" r:id="rId33"/>
    <p:sldId id="448" r:id="rId34"/>
    <p:sldId id="440" r:id="rId35"/>
    <p:sldId id="441" r:id="rId36"/>
    <p:sldId id="442" r:id="rId37"/>
    <p:sldId id="443" r:id="rId38"/>
    <p:sldId id="444" r:id="rId39"/>
    <p:sldId id="445" r:id="rId40"/>
    <p:sldId id="446" r:id="rId41"/>
    <p:sldId id="447" r:id="rId42"/>
    <p:sldId id="449" r:id="rId43"/>
    <p:sldId id="450" r:id="rId44"/>
    <p:sldId id="416" r:id="rId45"/>
    <p:sldId id="278"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8000"/>
    <a:srgbClr val="0000FF"/>
    <a:srgbClr val="FF9900"/>
    <a:srgbClr val="3399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8" autoAdjust="0"/>
    <p:restoredTop sz="94718" autoAdjust="0"/>
  </p:normalViewPr>
  <p:slideViewPr>
    <p:cSldViewPr>
      <p:cViewPr varScale="1">
        <p:scale>
          <a:sx n="65" d="100"/>
          <a:sy n="65" d="100"/>
        </p:scale>
        <p:origin x="1160" y="48"/>
      </p:cViewPr>
      <p:guideLst>
        <p:guide orient="horz" pos="2160"/>
        <p:guide pos="2880"/>
      </p:guideLst>
    </p:cSldViewPr>
  </p:slideViewPr>
  <p:outlineViewPr>
    <p:cViewPr>
      <p:scale>
        <a:sx n="33" d="100"/>
        <a:sy n="33" d="100"/>
      </p:scale>
      <p:origin x="0" y="28470"/>
    </p:cViewPr>
  </p:outlineViewPr>
  <p:notesTextViewPr>
    <p:cViewPr>
      <p:scale>
        <a:sx n="100" d="100"/>
        <a:sy n="100" d="100"/>
      </p:scale>
      <p:origin x="0" y="0"/>
    </p:cViewPr>
  </p:notesTextViewPr>
  <p:sorterViewPr>
    <p:cViewPr>
      <p:scale>
        <a:sx n="66" d="100"/>
        <a:sy n="66" d="100"/>
      </p:scale>
      <p:origin x="0" y="50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F66696-D928-41BA-87A6-231F0209115D}" type="datetimeFigureOut">
              <a:rPr lang="en-US" smtClean="0"/>
              <a:pPr/>
              <a:t>6/27/2022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6006DA-15F2-4B75-B083-FB2C85FD747D}" type="slidenum">
              <a:rPr lang="en-US" smtClean="0"/>
              <a:pPr/>
              <a:t>‹#›</a:t>
            </a:fld>
            <a:endParaRPr lang="en-US"/>
          </a:p>
        </p:txBody>
      </p:sp>
    </p:spTree>
    <p:extLst>
      <p:ext uri="{BB962C8B-B14F-4D97-AF65-F5344CB8AC3E}">
        <p14:creationId xmlns:p14="http://schemas.microsoft.com/office/powerpoint/2010/main" val="3064667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6006DA-15F2-4B75-B083-FB2C85FD747D}" type="slidenum">
              <a:rPr lang="en-US" smtClean="0"/>
              <a:pPr/>
              <a:t>3</a:t>
            </a:fld>
            <a:endParaRPr lang="en-US"/>
          </a:p>
        </p:txBody>
      </p:sp>
    </p:spTree>
    <p:extLst>
      <p:ext uri="{BB962C8B-B14F-4D97-AF65-F5344CB8AC3E}">
        <p14:creationId xmlns:p14="http://schemas.microsoft.com/office/powerpoint/2010/main" val="249153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EA466C-601D-40FF-9403-961674BB619A}" type="datetime1">
              <a:rPr lang="en-US" smtClean="0"/>
              <a:pPr/>
              <a:t>6/27/2022</a:t>
            </a:fld>
            <a:endParaRPr lang="en-US"/>
          </a:p>
        </p:txBody>
      </p:sp>
      <p:sp>
        <p:nvSpPr>
          <p:cNvPr id="5" name="Footer Placeholder 4"/>
          <p:cNvSpPr>
            <a:spLocks noGrp="1"/>
          </p:cNvSpPr>
          <p:nvPr>
            <p:ph type="ftr" sz="quarter" idx="11"/>
          </p:nvPr>
        </p:nvSpPr>
        <p:spPr/>
        <p:txBody>
          <a:bodyPr/>
          <a:lstStyle/>
          <a:p>
            <a:r>
              <a:rPr lang="en-US"/>
              <a:t>SENTIMENT ANALYSIS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B1EF77-CBCC-4932-BC01-D44C54AFE41A}" type="datetime1">
              <a:rPr lang="en-US" smtClean="0"/>
              <a:pPr/>
              <a:t>6/27/2022</a:t>
            </a:fld>
            <a:endParaRPr lang="en-US"/>
          </a:p>
        </p:txBody>
      </p:sp>
      <p:sp>
        <p:nvSpPr>
          <p:cNvPr id="5" name="Footer Placeholder 4"/>
          <p:cNvSpPr>
            <a:spLocks noGrp="1"/>
          </p:cNvSpPr>
          <p:nvPr>
            <p:ph type="ftr" sz="quarter" idx="11"/>
          </p:nvPr>
        </p:nvSpPr>
        <p:spPr/>
        <p:txBody>
          <a:bodyPr/>
          <a:lstStyle/>
          <a:p>
            <a:r>
              <a:rPr lang="en-US"/>
              <a:t>SENTIMENT ANALYSIS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CCDCF6-5A9A-4FE4-B3CA-A2453948ECCC}" type="datetime1">
              <a:rPr lang="en-US" smtClean="0"/>
              <a:pPr/>
              <a:t>6/27/2022</a:t>
            </a:fld>
            <a:endParaRPr lang="en-US"/>
          </a:p>
        </p:txBody>
      </p:sp>
      <p:sp>
        <p:nvSpPr>
          <p:cNvPr id="5" name="Footer Placeholder 4"/>
          <p:cNvSpPr>
            <a:spLocks noGrp="1"/>
          </p:cNvSpPr>
          <p:nvPr>
            <p:ph type="ftr" sz="quarter" idx="11"/>
          </p:nvPr>
        </p:nvSpPr>
        <p:spPr/>
        <p:txBody>
          <a:bodyPr/>
          <a:lstStyle/>
          <a:p>
            <a:r>
              <a:rPr lang="en-US"/>
              <a:t>SENTIMENT ANALYSIS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28C46A-10D0-41E7-BEE2-4F4D2A4AB050}" type="datetime1">
              <a:rPr lang="en-US" smtClean="0"/>
              <a:pPr/>
              <a:t>6/27/2022</a:t>
            </a:fld>
            <a:endParaRPr lang="en-US"/>
          </a:p>
        </p:txBody>
      </p:sp>
      <p:sp>
        <p:nvSpPr>
          <p:cNvPr id="5" name="Footer Placeholder 4"/>
          <p:cNvSpPr>
            <a:spLocks noGrp="1"/>
          </p:cNvSpPr>
          <p:nvPr>
            <p:ph type="ftr" sz="quarter" idx="11"/>
          </p:nvPr>
        </p:nvSpPr>
        <p:spPr/>
        <p:txBody>
          <a:bodyPr/>
          <a:lstStyle/>
          <a:p>
            <a:r>
              <a:rPr lang="en-US"/>
              <a:t>SENTIMENT ANALYSIS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7FEB53-3E99-4F61-A53D-36E327AE5310}" type="datetime1">
              <a:rPr lang="en-US" smtClean="0"/>
              <a:pPr/>
              <a:t>6/27/2022</a:t>
            </a:fld>
            <a:endParaRPr lang="en-US"/>
          </a:p>
        </p:txBody>
      </p:sp>
      <p:sp>
        <p:nvSpPr>
          <p:cNvPr id="5" name="Footer Placeholder 4"/>
          <p:cNvSpPr>
            <a:spLocks noGrp="1"/>
          </p:cNvSpPr>
          <p:nvPr>
            <p:ph type="ftr" sz="quarter" idx="11"/>
          </p:nvPr>
        </p:nvSpPr>
        <p:spPr/>
        <p:txBody>
          <a:bodyPr/>
          <a:lstStyle/>
          <a:p>
            <a:r>
              <a:rPr lang="en-US"/>
              <a:t>SENTIMENT ANALYSIS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F9727F-23F1-48CB-B0F2-3DF6FE114D4E}" type="datetime1">
              <a:rPr lang="en-US" smtClean="0"/>
              <a:pPr/>
              <a:t>6/27/2022</a:t>
            </a:fld>
            <a:endParaRPr lang="en-US"/>
          </a:p>
        </p:txBody>
      </p:sp>
      <p:sp>
        <p:nvSpPr>
          <p:cNvPr id="6" name="Footer Placeholder 5"/>
          <p:cNvSpPr>
            <a:spLocks noGrp="1"/>
          </p:cNvSpPr>
          <p:nvPr>
            <p:ph type="ftr" sz="quarter" idx="11"/>
          </p:nvPr>
        </p:nvSpPr>
        <p:spPr/>
        <p:txBody>
          <a:bodyPr/>
          <a:lstStyle/>
          <a:p>
            <a:r>
              <a:rPr lang="en-US"/>
              <a:t>SENTIMENT ANALYSIS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D7EC17-26A2-4F87-A5FF-652B8AD44EFF}" type="datetime1">
              <a:rPr lang="en-US" smtClean="0"/>
              <a:pPr/>
              <a:t>6/27/2022</a:t>
            </a:fld>
            <a:endParaRPr lang="en-US"/>
          </a:p>
        </p:txBody>
      </p:sp>
      <p:sp>
        <p:nvSpPr>
          <p:cNvPr id="8" name="Footer Placeholder 7"/>
          <p:cNvSpPr>
            <a:spLocks noGrp="1"/>
          </p:cNvSpPr>
          <p:nvPr>
            <p:ph type="ftr" sz="quarter" idx="11"/>
          </p:nvPr>
        </p:nvSpPr>
        <p:spPr/>
        <p:txBody>
          <a:bodyPr/>
          <a:lstStyle/>
          <a:p>
            <a:r>
              <a:rPr lang="en-US"/>
              <a:t>SENTIMENT ANALYSIS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D11C73-E363-4C94-89B4-2A3B4210FA3E}" type="datetime1">
              <a:rPr lang="en-US" smtClean="0"/>
              <a:pPr/>
              <a:t>6/27/2022</a:t>
            </a:fld>
            <a:endParaRPr lang="en-US"/>
          </a:p>
        </p:txBody>
      </p:sp>
      <p:sp>
        <p:nvSpPr>
          <p:cNvPr id="4" name="Footer Placeholder 3"/>
          <p:cNvSpPr>
            <a:spLocks noGrp="1"/>
          </p:cNvSpPr>
          <p:nvPr>
            <p:ph type="ftr" sz="quarter" idx="11"/>
          </p:nvPr>
        </p:nvSpPr>
        <p:spPr/>
        <p:txBody>
          <a:bodyPr/>
          <a:lstStyle/>
          <a:p>
            <a:r>
              <a:rPr lang="en-US"/>
              <a:t>SENTIMENT ANALYSIS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922D1D-04F0-4D59-9A8D-B302DC46DDE1}" type="datetime1">
              <a:rPr lang="en-US" smtClean="0"/>
              <a:pPr/>
              <a:t>6/27/2022</a:t>
            </a:fld>
            <a:endParaRPr lang="en-US"/>
          </a:p>
        </p:txBody>
      </p:sp>
      <p:sp>
        <p:nvSpPr>
          <p:cNvPr id="3" name="Footer Placeholder 2"/>
          <p:cNvSpPr>
            <a:spLocks noGrp="1"/>
          </p:cNvSpPr>
          <p:nvPr>
            <p:ph type="ftr" sz="quarter" idx="11"/>
          </p:nvPr>
        </p:nvSpPr>
        <p:spPr/>
        <p:txBody>
          <a:bodyPr/>
          <a:lstStyle/>
          <a:p>
            <a:r>
              <a:rPr lang="en-US"/>
              <a:t>SENTIMENT ANALYSIS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B8E516-FC5D-403B-B417-64E256E45997}" type="datetime1">
              <a:rPr lang="en-US" smtClean="0"/>
              <a:pPr/>
              <a:t>6/27/2022</a:t>
            </a:fld>
            <a:endParaRPr lang="en-US"/>
          </a:p>
        </p:txBody>
      </p:sp>
      <p:sp>
        <p:nvSpPr>
          <p:cNvPr id="6" name="Footer Placeholder 5"/>
          <p:cNvSpPr>
            <a:spLocks noGrp="1"/>
          </p:cNvSpPr>
          <p:nvPr>
            <p:ph type="ftr" sz="quarter" idx="11"/>
          </p:nvPr>
        </p:nvSpPr>
        <p:spPr/>
        <p:txBody>
          <a:bodyPr/>
          <a:lstStyle/>
          <a:p>
            <a:r>
              <a:rPr lang="en-US"/>
              <a:t>SENTIMENT ANALYSIS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FAA750-F440-480B-903C-B9B705405BC2}" type="datetime1">
              <a:rPr lang="en-US" smtClean="0"/>
              <a:pPr/>
              <a:t>6/27/2022</a:t>
            </a:fld>
            <a:endParaRPr lang="en-US"/>
          </a:p>
        </p:txBody>
      </p:sp>
      <p:sp>
        <p:nvSpPr>
          <p:cNvPr id="6" name="Footer Placeholder 5"/>
          <p:cNvSpPr>
            <a:spLocks noGrp="1"/>
          </p:cNvSpPr>
          <p:nvPr>
            <p:ph type="ftr" sz="quarter" idx="11"/>
          </p:nvPr>
        </p:nvSpPr>
        <p:spPr/>
        <p:txBody>
          <a:bodyPr/>
          <a:lstStyle/>
          <a:p>
            <a:r>
              <a:rPr lang="en-US"/>
              <a:t>SENTIMENT ANALYSIS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42766-77A1-435D-8DDC-4350B390A6F2}" type="datetime1">
              <a:rPr lang="en-US" smtClean="0"/>
              <a:pPr/>
              <a:t>6/27/2022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SENTIMENT ANALYSIS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71472" y="924243"/>
            <a:ext cx="7772400" cy="1428760"/>
          </a:xfrm>
        </p:spPr>
        <p:txBody>
          <a:bodyPr>
            <a:normAutofit fontScale="90000"/>
          </a:bodyPr>
          <a:lstStyle/>
          <a:p>
            <a:r>
              <a:rPr lang="en-US" sz="7200" dirty="0">
                <a:latin typeface="Calisto MT" pitchFamily="18" charset="0"/>
              </a:rPr>
              <a:t/>
            </a:r>
            <a:br>
              <a:rPr lang="en-US" sz="7200" dirty="0">
                <a:latin typeface="Calisto MT" pitchFamily="18" charset="0"/>
              </a:rPr>
            </a:br>
            <a:r>
              <a:rPr lang="en-US" sz="8000" dirty="0">
                <a:latin typeface="Calisto MT" pitchFamily="18" charset="0"/>
              </a:rPr>
              <a:t/>
            </a:r>
            <a:br>
              <a:rPr lang="en-US" sz="8000" dirty="0">
                <a:latin typeface="Calisto MT" pitchFamily="18" charset="0"/>
              </a:rPr>
            </a:br>
            <a:r>
              <a:rPr lang="en-US" sz="7200" dirty="0">
                <a:latin typeface="Calisto MT" pitchFamily="18" charset="0"/>
              </a:rPr>
              <a:t/>
            </a:r>
            <a:br>
              <a:rPr lang="en-US" sz="7200" dirty="0">
                <a:latin typeface="Calisto MT" pitchFamily="18" charset="0"/>
              </a:rPr>
            </a:br>
            <a:r>
              <a:rPr lang="en-US" sz="7200" dirty="0">
                <a:latin typeface="Calisto MT" pitchFamily="18" charset="0"/>
              </a:rPr>
              <a:t/>
            </a:r>
            <a:br>
              <a:rPr lang="en-US" sz="7200" dirty="0">
                <a:latin typeface="Calisto MT" pitchFamily="18" charset="0"/>
              </a:rPr>
            </a:br>
            <a:endParaRPr lang="en-US" sz="7200" dirty="0">
              <a:latin typeface="Calisto MT" pitchFamily="18" charset="0"/>
            </a:endParaRPr>
          </a:p>
        </p:txBody>
      </p:sp>
      <p:sp>
        <p:nvSpPr>
          <p:cNvPr id="7" name="Subtitle 6"/>
          <p:cNvSpPr>
            <a:spLocks noGrp="1"/>
          </p:cNvSpPr>
          <p:nvPr>
            <p:ph type="subTitle" idx="1"/>
          </p:nvPr>
        </p:nvSpPr>
        <p:spPr>
          <a:xfrm>
            <a:off x="1593055" y="2819400"/>
            <a:ext cx="6400800" cy="3733800"/>
          </a:xfrm>
        </p:spPr>
        <p:txBody>
          <a:bodyPr>
            <a:normAutofit fontScale="32500" lnSpcReduction="20000"/>
          </a:bodyPr>
          <a:lstStyle/>
          <a:p>
            <a:pPr>
              <a:lnSpc>
                <a:spcPct val="120000"/>
              </a:lnSpc>
            </a:pPr>
            <a:r>
              <a:rPr lang="en-US" sz="9800" dirty="0">
                <a:solidFill>
                  <a:schemeClr val="bg1">
                    <a:lumMod val="50000"/>
                  </a:schemeClr>
                </a:solidFill>
              </a:rPr>
              <a:t>Batch – C9</a:t>
            </a:r>
          </a:p>
          <a:p>
            <a:pPr>
              <a:lnSpc>
                <a:spcPct val="120000"/>
              </a:lnSpc>
            </a:pPr>
            <a:r>
              <a:rPr lang="en-US" sz="7000" b="1" dirty="0" smtClean="0">
                <a:solidFill>
                  <a:srgbClr val="0000FF"/>
                </a:solidFill>
              </a:rPr>
              <a:t>K. SATHISH KUMAR </a:t>
            </a:r>
            <a:r>
              <a:rPr lang="en-US" sz="4500" b="1" dirty="0">
                <a:solidFill>
                  <a:srgbClr val="0000FF"/>
                </a:solidFill>
              </a:rPr>
              <a:t>(18C11A05C8)</a:t>
            </a:r>
            <a:endParaRPr lang="en-US" sz="7000" b="1" dirty="0">
              <a:solidFill>
                <a:srgbClr val="0000FF"/>
              </a:solidFill>
            </a:endParaRPr>
          </a:p>
          <a:p>
            <a:pPr>
              <a:lnSpc>
                <a:spcPct val="120000"/>
              </a:lnSpc>
            </a:pPr>
            <a:r>
              <a:rPr lang="en-US" sz="7000" b="1" dirty="0" smtClean="0">
                <a:solidFill>
                  <a:srgbClr val="0000FF"/>
                </a:solidFill>
              </a:rPr>
              <a:t>P. SHIRIDI SAI </a:t>
            </a:r>
            <a:r>
              <a:rPr lang="en-US" sz="4500" b="1" dirty="0">
                <a:solidFill>
                  <a:srgbClr val="0000FF"/>
                </a:solidFill>
              </a:rPr>
              <a:t>(18C11A05C9)</a:t>
            </a:r>
            <a:endParaRPr lang="en-IN" sz="7000" b="1" dirty="0">
              <a:solidFill>
                <a:srgbClr val="0000FF"/>
              </a:solidFill>
            </a:endParaRPr>
          </a:p>
          <a:p>
            <a:pPr>
              <a:lnSpc>
                <a:spcPct val="120000"/>
              </a:lnSpc>
            </a:pPr>
            <a:r>
              <a:rPr lang="en-US" sz="7000" b="1" dirty="0" smtClean="0">
                <a:solidFill>
                  <a:srgbClr val="0000FF"/>
                </a:solidFill>
              </a:rPr>
              <a:t>CH. SRIHARI </a:t>
            </a:r>
            <a:r>
              <a:rPr lang="en-US" sz="4500" b="1" dirty="0">
                <a:solidFill>
                  <a:srgbClr val="0000FF"/>
                </a:solidFill>
              </a:rPr>
              <a:t>(18C11A05E4)</a:t>
            </a:r>
          </a:p>
          <a:p>
            <a:pPr>
              <a:lnSpc>
                <a:spcPct val="120000"/>
              </a:lnSpc>
            </a:pPr>
            <a:r>
              <a:rPr lang="en-US" sz="7000" b="1" dirty="0" smtClean="0">
                <a:solidFill>
                  <a:srgbClr val="0000FF"/>
                </a:solidFill>
              </a:rPr>
              <a:t>B. VINAY </a:t>
            </a:r>
            <a:r>
              <a:rPr lang="en-US" sz="4500" b="1" dirty="0">
                <a:solidFill>
                  <a:srgbClr val="0000FF"/>
                </a:solidFill>
              </a:rPr>
              <a:t>(18C11A05H4)</a:t>
            </a:r>
            <a:endParaRPr lang="en-IN" sz="4500" b="1" dirty="0">
              <a:solidFill>
                <a:srgbClr val="0000FF"/>
              </a:solidFill>
            </a:endParaRPr>
          </a:p>
          <a:p>
            <a:pPr>
              <a:spcBef>
                <a:spcPts val="0"/>
              </a:spcBef>
            </a:pPr>
            <a:endParaRPr lang="en-US" sz="3600" b="1" dirty="0">
              <a:solidFill>
                <a:srgbClr val="0000FF"/>
              </a:solidFill>
            </a:endParaRPr>
          </a:p>
          <a:p>
            <a:pPr>
              <a:spcBef>
                <a:spcPts val="0"/>
              </a:spcBef>
            </a:pPr>
            <a:endParaRPr lang="en-US" sz="3600" b="1" dirty="0">
              <a:solidFill>
                <a:srgbClr val="0000FF"/>
              </a:solidFill>
            </a:endParaRPr>
          </a:p>
          <a:p>
            <a:pPr>
              <a:lnSpc>
                <a:spcPct val="120000"/>
              </a:lnSpc>
              <a:spcBef>
                <a:spcPts val="0"/>
              </a:spcBef>
            </a:pPr>
            <a:r>
              <a:rPr lang="en-US" sz="3600" dirty="0">
                <a:solidFill>
                  <a:schemeClr val="bg1">
                    <a:lumMod val="50000"/>
                  </a:schemeClr>
                </a:solidFill>
              </a:rPr>
              <a:t>Under the guidance of</a:t>
            </a:r>
          </a:p>
          <a:p>
            <a:pPr>
              <a:lnSpc>
                <a:spcPct val="120000"/>
              </a:lnSpc>
              <a:spcBef>
                <a:spcPts val="0"/>
              </a:spcBef>
            </a:pPr>
            <a:r>
              <a:rPr lang="en-US" sz="6000" b="1" dirty="0" smtClean="0">
                <a:solidFill>
                  <a:srgbClr val="008000"/>
                </a:solidFill>
              </a:rPr>
              <a:t>M. SHAILAJA </a:t>
            </a:r>
            <a:r>
              <a:rPr lang="en-US" sz="3500" b="1" dirty="0" err="1" smtClean="0">
                <a:solidFill>
                  <a:srgbClr val="008000"/>
                </a:solidFill>
              </a:rPr>
              <a:t>M.Tech</a:t>
            </a:r>
            <a:endParaRPr lang="en-US" sz="5400" b="1" dirty="0">
              <a:solidFill>
                <a:srgbClr val="008000"/>
              </a:solidFill>
            </a:endParaRPr>
          </a:p>
          <a:p>
            <a:pPr>
              <a:lnSpc>
                <a:spcPct val="120000"/>
              </a:lnSpc>
              <a:spcBef>
                <a:spcPts val="0"/>
              </a:spcBef>
            </a:pPr>
            <a:r>
              <a:rPr lang="en-US" sz="5000" dirty="0" smtClean="0">
                <a:solidFill>
                  <a:schemeClr val="bg1">
                    <a:lumMod val="50000"/>
                  </a:schemeClr>
                </a:solidFill>
              </a:rPr>
              <a:t>Assistant Professor</a:t>
            </a:r>
            <a:endParaRPr lang="en-US" sz="5000" dirty="0">
              <a:solidFill>
                <a:schemeClr val="bg1">
                  <a:lumMod val="50000"/>
                </a:schemeClr>
              </a:solidFill>
            </a:endParaRPr>
          </a:p>
          <a:p>
            <a:endParaRPr lang="en-US" sz="7200" dirty="0">
              <a:latin typeface="Calisto MT" pitchFamily="18" charset="0"/>
            </a:endParaRPr>
          </a:p>
          <a:p>
            <a:endParaRPr lang="en-US" sz="3600" dirty="0">
              <a:latin typeface="Calisto MT" pitchFamily="18" charset="0"/>
            </a:endParaRPr>
          </a:p>
        </p:txBody>
      </p:sp>
      <p:sp>
        <p:nvSpPr>
          <p:cNvPr id="33793" name="Rectangle 1"/>
          <p:cNvSpPr>
            <a:spLocks noChangeArrowheads="1"/>
          </p:cNvSpPr>
          <p:nvPr/>
        </p:nvSpPr>
        <p:spPr bwMode="auto">
          <a:xfrm>
            <a:off x="914399" y="1446771"/>
            <a:ext cx="7758114"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3200" b="1" dirty="0">
                <a:solidFill>
                  <a:srgbClr val="FF6600"/>
                </a:solidFill>
                <a:cs typeface="Times New Roman" pitchFamily="18" charset="0"/>
              </a:rPr>
              <a:t>VIRTUAL MOUSE AND KEYBOARD USING GESTURES FOR RECOGNITION</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505" y="457846"/>
            <a:ext cx="9779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362200"/>
            <a:ext cx="8229600" cy="1143000"/>
          </a:xfrm>
        </p:spPr>
        <p:txBody>
          <a:bodyPr>
            <a:normAutofit/>
          </a:bodyPr>
          <a:lstStyle/>
          <a:p>
            <a:r>
              <a:rPr lang="en-IN" sz="6000" b="1" dirty="0">
                <a:solidFill>
                  <a:srgbClr val="FF6600"/>
                </a:solidFill>
                <a:latin typeface="+mn-lt"/>
              </a:rPr>
              <a:t>ANALYSIS</a:t>
            </a:r>
            <a:endParaRPr lang="en-US" sz="6000" b="1" dirty="0">
              <a:solidFill>
                <a:srgbClr val="FF6600"/>
              </a:solidFill>
              <a:latin typeface="+mn-lt"/>
            </a:endParaRPr>
          </a:p>
        </p:txBody>
      </p:sp>
      <p:sp>
        <p:nvSpPr>
          <p:cNvPr id="4" name="Footer Placeholder 3"/>
          <p:cNvSpPr>
            <a:spLocks noGrp="1"/>
          </p:cNvSpPr>
          <p:nvPr>
            <p:ph type="ftr" sz="quarter" idx="11"/>
          </p:nvPr>
        </p:nvSpPr>
        <p:spPr>
          <a:xfrm>
            <a:off x="2209800" y="6356350"/>
            <a:ext cx="48768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142162"/>
            <a:ext cx="8229600" cy="4968552"/>
          </a:xfrm>
        </p:spPr>
        <p:txBody>
          <a:bodyPr>
            <a:normAutofit fontScale="85000" lnSpcReduction="20000"/>
          </a:bodyPr>
          <a:lstStyle/>
          <a:p>
            <a:pPr marL="285750" indent="-285750" algn="just">
              <a:lnSpc>
                <a:spcPct val="150000"/>
              </a:lnSpc>
            </a:pPr>
            <a:r>
              <a:rPr lang="en-IN" sz="2400" b="1" dirty="0">
                <a:solidFill>
                  <a:srgbClr val="000000"/>
                </a:solidFill>
                <a:ea typeface="Times New Roman" panose="02020603050405020304" pitchFamily="18" charset="0"/>
              </a:rPr>
              <a:t>S.S. Rautray, A. Agrawal</a:t>
            </a:r>
            <a:r>
              <a:rPr lang="en-IN" sz="2400" dirty="0">
                <a:solidFill>
                  <a:srgbClr val="000000"/>
                </a:solidFill>
                <a:ea typeface="Times New Roman" panose="02020603050405020304" pitchFamily="18" charset="0"/>
              </a:rPr>
              <a:t>, “Real Time Gesture Recognition System for Interaction in Dynamic Environment,” </a:t>
            </a:r>
            <a:r>
              <a:rPr lang="en-IN" sz="2400" dirty="0" smtClean="0">
                <a:solidFill>
                  <a:srgbClr val="000000"/>
                </a:solidFill>
                <a:ea typeface="Times New Roman" panose="02020603050405020304" pitchFamily="18" charset="0"/>
              </a:rPr>
              <a:t>Vol</a:t>
            </a:r>
            <a:r>
              <a:rPr lang="en-IN" sz="2400" dirty="0">
                <a:solidFill>
                  <a:srgbClr val="000000"/>
                </a:solidFill>
                <a:ea typeface="Times New Roman" panose="02020603050405020304" pitchFamily="18" charset="0"/>
              </a:rPr>
              <a:t>. 4, pp 595- 599</a:t>
            </a:r>
            <a:r>
              <a:rPr lang="en-IN" sz="2400" dirty="0" smtClean="0">
                <a:solidFill>
                  <a:srgbClr val="000000"/>
                </a:solidFill>
                <a:ea typeface="Times New Roman" panose="02020603050405020304" pitchFamily="18" charset="0"/>
              </a:rPr>
              <a:t>. </a:t>
            </a:r>
            <a:r>
              <a:rPr lang="en-US" sz="2400" dirty="0" smtClean="0"/>
              <a:t>Human </a:t>
            </a:r>
            <a:r>
              <a:rPr lang="en-US" sz="2400" dirty="0"/>
              <a:t>Computer Interaction techniques have become a bottleneck in the effective utilization of the available information flow. The development of user interfaces influences the changes in the Human-Computer Interaction (HCI) - 2019. </a:t>
            </a:r>
            <a:endParaRPr lang="en-IN" sz="2400" dirty="0"/>
          </a:p>
          <a:p>
            <a:pPr marL="285750" indent="-285750" algn="just">
              <a:lnSpc>
                <a:spcPct val="150000"/>
              </a:lnSpc>
            </a:pPr>
            <a:endParaRPr lang="en-US" sz="2400" dirty="0" smtClean="0"/>
          </a:p>
          <a:p>
            <a:pPr marL="285750" indent="-285750" algn="just">
              <a:lnSpc>
                <a:spcPct val="150000"/>
              </a:lnSpc>
            </a:pPr>
            <a:r>
              <a:rPr lang="en-IN" sz="2400" b="1" dirty="0">
                <a:solidFill>
                  <a:srgbClr val="000000"/>
                </a:solidFill>
                <a:ea typeface="Times New Roman" panose="02020603050405020304" pitchFamily="18" charset="0"/>
              </a:rPr>
              <a:t>Z. Shujun</a:t>
            </a:r>
            <a:r>
              <a:rPr lang="en-IN" sz="2400" dirty="0">
                <a:solidFill>
                  <a:srgbClr val="000000"/>
                </a:solidFill>
                <a:ea typeface="Times New Roman" panose="02020603050405020304" pitchFamily="18" charset="0"/>
              </a:rPr>
              <a:t>, “A Hand Gesture Recognition Method Based on Multi- Feature Fusion and Template Matching</a:t>
            </a:r>
            <a:r>
              <a:rPr lang="en-IN" sz="2400" dirty="0" smtClean="0">
                <a:solidFill>
                  <a:srgbClr val="000000"/>
                </a:solidFill>
                <a:ea typeface="Times New Roman" panose="02020603050405020304" pitchFamily="18" charset="0"/>
              </a:rPr>
              <a:t>. </a:t>
            </a:r>
            <a:r>
              <a:rPr lang="en-US" sz="2400" dirty="0" smtClean="0"/>
              <a:t>Hand </a:t>
            </a:r>
            <a:r>
              <a:rPr lang="en-US" sz="2400" dirty="0"/>
              <a:t>gesture recognition system received great attention in the recent few years because of its manifoldness applications and the ability to interact with machine efficiently through human computer interaction - 2012.</a:t>
            </a:r>
          </a:p>
          <a:p>
            <a:pPr marL="285750" indent="-285750" algn="just">
              <a:lnSpc>
                <a:spcPct val="150000"/>
              </a:lnSpc>
            </a:pPr>
            <a:endParaRPr lang="en-US" sz="2400" dirty="0"/>
          </a:p>
          <a:p>
            <a:pPr marL="0" indent="0" algn="just">
              <a:lnSpc>
                <a:spcPct val="150000"/>
              </a:lnSpc>
              <a:buNone/>
            </a:pPr>
            <a:endParaRPr lang="en-US" sz="2400" dirty="0" smtClean="0"/>
          </a:p>
          <a:p>
            <a:pPr marL="0" indent="0" algn="just">
              <a:lnSpc>
                <a:spcPct val="150000"/>
              </a:lnSpc>
              <a:buNone/>
            </a:pPr>
            <a:endParaRPr lang="en-US" sz="2000" dirty="0"/>
          </a:p>
          <a:p>
            <a:pPr marL="0" indent="0" algn="just">
              <a:lnSpc>
                <a:spcPct val="150000"/>
              </a:lnSpc>
              <a:buNone/>
            </a:pPr>
            <a:endParaRPr lang="en-GB" sz="2400" dirty="0">
              <a:latin typeface="Calisto MT" pitchFamily="18" charset="0"/>
            </a:endParaRPr>
          </a:p>
        </p:txBody>
      </p:sp>
      <p:sp>
        <p:nvSpPr>
          <p:cNvPr id="4" name="Footer Placeholder 3"/>
          <p:cNvSpPr>
            <a:spLocks noGrp="1"/>
          </p:cNvSpPr>
          <p:nvPr>
            <p:ph type="ftr" sz="quarter" idx="11"/>
          </p:nvPr>
        </p:nvSpPr>
        <p:spPr>
          <a:xfrm>
            <a:off x="22098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sp>
        <p:nvSpPr>
          <p:cNvPr id="2" name="TextBox 1">
            <a:extLst>
              <a:ext uri="{FF2B5EF4-FFF2-40B4-BE49-F238E27FC236}">
                <a16:creationId xmlns:a16="http://schemas.microsoft.com/office/drawing/2014/main" xmlns="" id="{224B13E3-6E04-4AE2-B9DE-3E51EA5766F4}"/>
              </a:ext>
            </a:extLst>
          </p:cNvPr>
          <p:cNvSpPr txBox="1"/>
          <p:nvPr/>
        </p:nvSpPr>
        <p:spPr>
          <a:xfrm>
            <a:off x="611560" y="188640"/>
            <a:ext cx="7632848" cy="707886"/>
          </a:xfrm>
          <a:prstGeom prst="rect">
            <a:avLst/>
          </a:prstGeom>
          <a:noFill/>
        </p:spPr>
        <p:txBody>
          <a:bodyPr wrap="square" rtlCol="0">
            <a:spAutoFit/>
          </a:bodyPr>
          <a:lstStyle/>
          <a:p>
            <a:pPr algn="ctr"/>
            <a:r>
              <a:rPr lang="en-GB" sz="4000" b="1" dirty="0">
                <a:solidFill>
                  <a:srgbClr val="FF6600"/>
                </a:solidFill>
              </a:rPr>
              <a:t>LITERATURE SURVEY</a:t>
            </a:r>
            <a:endParaRPr lang="en-IN" sz="4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E0B2707D-9C73-483B-AA17-50F22B593EE5}"/>
              </a:ext>
            </a:extLst>
          </p:cNvPr>
          <p:cNvSpPr>
            <a:spLocks noGrp="1"/>
          </p:cNvSpPr>
          <p:nvPr>
            <p:ph type="ftr" sz="quarter" idx="11"/>
          </p:nvPr>
        </p:nvSpPr>
        <p:spPr>
          <a:xfrm>
            <a:off x="2171700" y="6351229"/>
            <a:ext cx="46482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a:extLst>
              <a:ext uri="{FF2B5EF4-FFF2-40B4-BE49-F238E27FC236}">
                <a16:creationId xmlns:a16="http://schemas.microsoft.com/office/drawing/2014/main" xmlns="" id="{96D28444-5626-4DF3-88BC-437D87CA3997}"/>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2" name="Rectangle 1"/>
          <p:cNvSpPr/>
          <p:nvPr/>
        </p:nvSpPr>
        <p:spPr>
          <a:xfrm>
            <a:off x="1066800" y="838200"/>
            <a:ext cx="7086600" cy="5122941"/>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IN" sz="2000" b="1" dirty="0">
                <a:solidFill>
                  <a:srgbClr val="000000"/>
                </a:solidFill>
                <a:ea typeface="Times New Roman" panose="02020603050405020304" pitchFamily="18" charset="0"/>
              </a:rPr>
              <a:t>R. Zaman, K. Noor</a:t>
            </a:r>
            <a:r>
              <a:rPr lang="en-IN" sz="2000" dirty="0">
                <a:solidFill>
                  <a:srgbClr val="000000"/>
                </a:solidFill>
                <a:ea typeface="Times New Roman" panose="02020603050405020304" pitchFamily="18" charset="0"/>
              </a:rPr>
              <a:t>, </a:t>
            </a:r>
            <a:r>
              <a:rPr lang="en-IN" sz="2000" b="1" dirty="0">
                <a:solidFill>
                  <a:srgbClr val="000000"/>
                </a:solidFill>
                <a:ea typeface="Times New Roman" panose="02020603050405020304" pitchFamily="18" charset="0"/>
              </a:rPr>
              <a:t>A. Ibraheem</a:t>
            </a:r>
            <a:r>
              <a:rPr lang="en-IN" sz="2000" dirty="0">
                <a:solidFill>
                  <a:srgbClr val="000000"/>
                </a:solidFill>
                <a:ea typeface="Times New Roman" panose="02020603050405020304" pitchFamily="18" charset="0"/>
              </a:rPr>
              <a:t>, Hand Gesture Recognition : A Literature Review </a:t>
            </a:r>
            <a:r>
              <a:rPr lang="en-US" sz="2000" dirty="0"/>
              <a:t>Gestures can be static (posture or certain pose) which require less computational complexity or dynamic (sequence of postures) which are more complex but suitable for real time environments - 2012</a:t>
            </a:r>
            <a:r>
              <a:rPr lang="en-IN" sz="2000" dirty="0"/>
              <a:t>.</a:t>
            </a:r>
            <a:endParaRPr lang="en-IN" sz="2000" dirty="0">
              <a:solidFill>
                <a:srgbClr val="000000"/>
              </a:solidFill>
              <a:ea typeface="Times New Roman" panose="02020603050405020304" pitchFamily="18" charset="0"/>
            </a:endParaRPr>
          </a:p>
          <a:p>
            <a:pPr marL="285750" indent="-285750" algn="just">
              <a:lnSpc>
                <a:spcPct val="150000"/>
              </a:lnSpc>
              <a:buFont typeface="Arial" panose="020B0604020202020204" pitchFamily="34" charset="0"/>
              <a:buChar char="•"/>
            </a:pPr>
            <a:endParaRPr lang="en-US" sz="2000" dirty="0"/>
          </a:p>
          <a:p>
            <a:pPr marL="285750" indent="-285750" algn="just">
              <a:lnSpc>
                <a:spcPct val="150000"/>
              </a:lnSpc>
              <a:buFont typeface="Arial" panose="020B0604020202020204" pitchFamily="34" charset="0"/>
              <a:buChar char="•"/>
            </a:pPr>
            <a:r>
              <a:rPr lang="en-IN" sz="2000" b="1" dirty="0">
                <a:solidFill>
                  <a:srgbClr val="000000"/>
                </a:solidFill>
                <a:ea typeface="Times New Roman" panose="02020603050405020304" pitchFamily="18" charset="0"/>
              </a:rPr>
              <a:t>Mahajan A.R</a:t>
            </a:r>
            <a:r>
              <a:rPr lang="en-IN" sz="2000" dirty="0" smtClean="0">
                <a:solidFill>
                  <a:srgbClr val="000000"/>
                </a:solidFill>
                <a:ea typeface="Times New Roman" panose="02020603050405020304" pitchFamily="18" charset="0"/>
              </a:rPr>
              <a:t>, International </a:t>
            </a:r>
            <a:r>
              <a:rPr lang="en-IN" sz="2000" dirty="0">
                <a:solidFill>
                  <a:srgbClr val="000000"/>
                </a:solidFill>
                <a:ea typeface="Times New Roman" panose="02020603050405020304" pitchFamily="18" charset="0"/>
              </a:rPr>
              <a:t>Journal on Science and Technology.</a:t>
            </a:r>
            <a:r>
              <a:rPr lang="en-US" sz="2000" dirty="0"/>
              <a:t> Image based one time password is also a factor nowadays to enhance the security of One Time Passwords it also includes machine learning algorithms for detection of image OTP’s in 2012.</a:t>
            </a:r>
            <a:endParaRPr lang="en-IN" sz="2000" dirty="0"/>
          </a:p>
        </p:txBody>
      </p:sp>
    </p:spTree>
    <p:extLst>
      <p:ext uri="{BB962C8B-B14F-4D97-AF65-F5344CB8AC3E}">
        <p14:creationId xmlns:p14="http://schemas.microsoft.com/office/powerpoint/2010/main" val="413583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B8EC4DC-D371-4758-B1C1-DA65C736C21A}"/>
              </a:ext>
            </a:extLst>
          </p:cNvPr>
          <p:cNvSpPr>
            <a:spLocks noGrp="1"/>
          </p:cNvSpPr>
          <p:nvPr>
            <p:ph type="ftr" sz="quarter" idx="11"/>
          </p:nvPr>
        </p:nvSpPr>
        <p:spPr>
          <a:xfrm>
            <a:off x="1981200" y="6356349"/>
            <a:ext cx="47244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3" name="Slide Number Placeholder 2">
            <a:extLst>
              <a:ext uri="{FF2B5EF4-FFF2-40B4-BE49-F238E27FC236}">
                <a16:creationId xmlns:a16="http://schemas.microsoft.com/office/drawing/2014/main" xmlns="" id="{EF113740-3F5C-4B30-8278-A93F94382C33}"/>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4" name="Rectangle 3"/>
          <p:cNvSpPr/>
          <p:nvPr/>
        </p:nvSpPr>
        <p:spPr>
          <a:xfrm>
            <a:off x="1295400" y="1371600"/>
            <a:ext cx="6934200" cy="189128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t> </a:t>
            </a:r>
            <a:r>
              <a:rPr lang="en-IN" sz="2000" b="1" dirty="0">
                <a:solidFill>
                  <a:srgbClr val="000000"/>
                </a:solidFill>
                <a:ea typeface="Times New Roman" panose="02020603050405020304" pitchFamily="18" charset="0"/>
              </a:rPr>
              <a:t>Sadhana Rao</a:t>
            </a:r>
            <a:r>
              <a:rPr lang="en-IN" sz="2000" dirty="0">
                <a:solidFill>
                  <a:srgbClr val="000000"/>
                </a:solidFill>
                <a:ea typeface="Times New Roman" panose="02020603050405020304" pitchFamily="18" charset="0"/>
              </a:rPr>
              <a:t>, ” </a:t>
            </a:r>
            <a:r>
              <a:rPr lang="en-US" sz="2000" dirty="0" smtClean="0"/>
              <a:t>Many </a:t>
            </a:r>
            <a:r>
              <a:rPr lang="en-US" sz="2000" dirty="0"/>
              <a:t>works are done using </a:t>
            </a:r>
            <a:r>
              <a:rPr lang="en-US" sz="2000" dirty="0" smtClean="0"/>
              <a:t>openCV </a:t>
            </a:r>
            <a:r>
              <a:rPr lang="en-US" sz="2000" dirty="0"/>
              <a:t>technology that image processing for </a:t>
            </a:r>
            <a:r>
              <a:rPr lang="en-US" sz="2000" dirty="0" smtClean="0"/>
              <a:t>path holes </a:t>
            </a:r>
            <a:r>
              <a:rPr lang="en-US" sz="2000" dirty="0"/>
              <a:t>detection to overcome accidents that’s a main problem in many parts of the world - 2010.</a:t>
            </a:r>
          </a:p>
        </p:txBody>
      </p:sp>
    </p:spTree>
    <p:extLst>
      <p:ext uri="{BB962C8B-B14F-4D97-AF65-F5344CB8AC3E}">
        <p14:creationId xmlns:p14="http://schemas.microsoft.com/office/powerpoint/2010/main" val="271612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1271606"/>
          </a:xfrm>
        </p:spPr>
        <p:txBody>
          <a:bodyPr>
            <a:noAutofit/>
          </a:bodyPr>
          <a:lstStyle/>
          <a:p>
            <a:pPr marL="0" indent="0" algn="ctr">
              <a:buNone/>
            </a:pPr>
            <a:r>
              <a:rPr lang="en-GB" sz="4000" b="1" dirty="0">
                <a:solidFill>
                  <a:srgbClr val="FF6600"/>
                </a:solidFill>
              </a:rPr>
              <a:t>IMPLEMENTATION SPECIFICATIONS</a:t>
            </a:r>
          </a:p>
        </p:txBody>
      </p:sp>
      <p:sp>
        <p:nvSpPr>
          <p:cNvPr id="4" name="Footer Placeholder 3"/>
          <p:cNvSpPr>
            <a:spLocks noGrp="1"/>
          </p:cNvSpPr>
          <p:nvPr>
            <p:ph type="ftr" sz="quarter" idx="11"/>
          </p:nvPr>
        </p:nvSpPr>
        <p:spPr>
          <a:xfrm>
            <a:off x="2176434" y="6372058"/>
            <a:ext cx="48768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
        <p:nvSpPr>
          <p:cNvPr id="2" name="Rectangle 1"/>
          <p:cNvSpPr/>
          <p:nvPr/>
        </p:nvSpPr>
        <p:spPr>
          <a:xfrm>
            <a:off x="1143000" y="2362200"/>
            <a:ext cx="3681457" cy="1323439"/>
          </a:xfrm>
          <a:prstGeom prst="rect">
            <a:avLst/>
          </a:prstGeom>
        </p:spPr>
        <p:txBody>
          <a:bodyPr wrap="none">
            <a:spAutoFit/>
          </a:bodyPr>
          <a:lstStyle/>
          <a:p>
            <a:pPr marL="457200" indent="-457200">
              <a:buFont typeface="Arial" panose="020B0604020202020204" pitchFamily="34" charset="0"/>
              <a:buChar char="•"/>
            </a:pPr>
            <a:r>
              <a:rPr lang="en-US" sz="2000" b="1" dirty="0"/>
              <a:t>HARDWARE REQUIREMENTS</a:t>
            </a:r>
          </a:p>
          <a:p>
            <a:pPr marL="457200" indent="-457200">
              <a:buFont typeface="Arial" panose="020B0604020202020204" pitchFamily="34" charset="0"/>
              <a:buChar char="•"/>
            </a:pPr>
            <a:endParaRPr lang="en-US" sz="2000" b="1" dirty="0"/>
          </a:p>
          <a:p>
            <a:pPr marL="457200" indent="-457200">
              <a:buFont typeface="Arial" panose="020B0604020202020204" pitchFamily="34" charset="0"/>
              <a:buChar char="•"/>
            </a:pPr>
            <a:endParaRPr lang="en-US" sz="2000" b="1" dirty="0"/>
          </a:p>
          <a:p>
            <a:pPr marL="457200" indent="-457200">
              <a:buFont typeface="Arial" panose="020B0604020202020204" pitchFamily="34" charset="0"/>
              <a:buChar char="•"/>
            </a:pPr>
            <a:r>
              <a:rPr lang="en-US" sz="2000" b="1" dirty="0"/>
              <a:t>SOFTWARE REQUIREMENTS </a:t>
            </a:r>
            <a:endParaRPr lang="en-IN" sz="20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03" y="381000"/>
            <a:ext cx="8229600" cy="4525963"/>
          </a:xfrm>
        </p:spPr>
        <p:txBody>
          <a:bodyPr>
            <a:normAutofit fontScale="92500" lnSpcReduction="10000"/>
          </a:bodyPr>
          <a:lstStyle/>
          <a:p>
            <a:pPr lvl="0" algn="just">
              <a:buNone/>
            </a:pPr>
            <a:endParaRPr lang="en-GB" sz="2800" b="1" dirty="0">
              <a:solidFill>
                <a:srgbClr val="008000"/>
              </a:solidFill>
              <a:latin typeface="Calisto MT" pitchFamily="18" charset="0"/>
            </a:endParaRPr>
          </a:p>
          <a:p>
            <a:pPr lvl="0" algn="just">
              <a:buNone/>
            </a:pPr>
            <a:r>
              <a:rPr lang="en-GB" sz="2800" b="1" dirty="0">
                <a:solidFill>
                  <a:srgbClr val="008000"/>
                </a:solidFill>
              </a:rPr>
              <a:t>HARDWARE REQUIREMENTS:</a:t>
            </a:r>
          </a:p>
          <a:p>
            <a:pPr lvl="0" algn="just">
              <a:lnSpc>
                <a:spcPct val="150000"/>
              </a:lnSpc>
              <a:buFont typeface="Wingdings" pitchFamily="2" charset="2"/>
              <a:buChar char="Ø"/>
            </a:pPr>
            <a:r>
              <a:rPr lang="en-GB" sz="2200" dirty="0"/>
              <a:t>Processor		           :            Intel i3</a:t>
            </a:r>
          </a:p>
          <a:p>
            <a:pPr lvl="0" algn="just">
              <a:lnSpc>
                <a:spcPct val="150000"/>
              </a:lnSpc>
              <a:buFont typeface="Wingdings" pitchFamily="2" charset="2"/>
              <a:buChar char="Ø"/>
            </a:pPr>
            <a:r>
              <a:rPr lang="en-GB" sz="2200" dirty="0"/>
              <a:t>Processor speed                       :            1.80 GHz</a:t>
            </a:r>
            <a:endParaRPr lang="en-US" sz="2200" dirty="0"/>
          </a:p>
          <a:p>
            <a:pPr lvl="0" algn="just">
              <a:lnSpc>
                <a:spcPct val="150000"/>
              </a:lnSpc>
              <a:buFont typeface="Wingdings" pitchFamily="2" charset="2"/>
              <a:buChar char="Ø"/>
            </a:pPr>
            <a:r>
              <a:rPr lang="en-GB" sz="2200" dirty="0"/>
              <a:t>Hard Disk 		           :            1 </a:t>
            </a:r>
            <a:r>
              <a:rPr lang="en-GB" sz="2200" dirty="0" smtClean="0"/>
              <a:t>TB </a:t>
            </a:r>
            <a:endParaRPr lang="en-GB" sz="2200" dirty="0"/>
          </a:p>
          <a:p>
            <a:pPr lvl="0" algn="just">
              <a:lnSpc>
                <a:spcPct val="150000"/>
              </a:lnSpc>
              <a:buFont typeface="Wingdings" pitchFamily="2" charset="2"/>
              <a:buChar char="Ø"/>
            </a:pPr>
            <a:r>
              <a:rPr lang="en-GB" sz="2200" dirty="0" smtClean="0"/>
              <a:t>RAM                                            </a:t>
            </a:r>
            <a:r>
              <a:rPr lang="en-GB" sz="2200" dirty="0"/>
              <a:t>:	        </a:t>
            </a:r>
            <a:r>
              <a:rPr lang="en-GB" sz="2200" dirty="0" smtClean="0"/>
              <a:t>4 GB</a:t>
            </a:r>
            <a:endParaRPr lang="en-GB" sz="2200" dirty="0"/>
          </a:p>
          <a:p>
            <a:pPr lvl="0" algn="just">
              <a:lnSpc>
                <a:spcPct val="150000"/>
              </a:lnSpc>
              <a:buFont typeface="Wingdings" pitchFamily="2" charset="2"/>
              <a:buChar char="Ø"/>
            </a:pPr>
            <a:r>
              <a:rPr lang="en-GB" sz="2200" dirty="0"/>
              <a:t>Webcam                                     :            </a:t>
            </a:r>
            <a:r>
              <a:rPr lang="en-GB" sz="2200" dirty="0" smtClean="0"/>
              <a:t>30 </a:t>
            </a:r>
            <a:r>
              <a:rPr lang="en-GB" sz="2200" dirty="0"/>
              <a:t>FPS  </a:t>
            </a:r>
            <a:r>
              <a:rPr lang="en-GB" sz="2200" dirty="0" smtClean="0"/>
              <a:t>( Frames per second )</a:t>
            </a:r>
            <a:endParaRPr lang="en-GB" sz="2200" dirty="0"/>
          </a:p>
          <a:p>
            <a:pPr algn="just">
              <a:lnSpc>
                <a:spcPct val="150000"/>
              </a:lnSpc>
              <a:buNone/>
            </a:pPr>
            <a:endParaRPr lang="en-GB" sz="2400" dirty="0">
              <a:latin typeface="Calisto MT" pitchFamily="18" charset="0"/>
            </a:endParaRPr>
          </a:p>
          <a:p>
            <a:pPr algn="just">
              <a:lnSpc>
                <a:spcPct val="150000"/>
              </a:lnSpc>
              <a:buNone/>
            </a:pPr>
            <a:r>
              <a:rPr lang="en-GB" sz="2400" dirty="0">
                <a:latin typeface="Calisto MT" pitchFamily="18" charset="0"/>
              </a:rPr>
              <a:t>									</a:t>
            </a:r>
          </a:p>
          <a:p>
            <a:pPr algn="just">
              <a:lnSpc>
                <a:spcPct val="150000"/>
              </a:lnSpc>
              <a:buNone/>
            </a:pPr>
            <a:endParaRPr lang="en-GB" sz="2400" dirty="0">
              <a:latin typeface="Calisto MT" pitchFamily="18" charset="0"/>
            </a:endParaRPr>
          </a:p>
        </p:txBody>
      </p:sp>
      <p:sp>
        <p:nvSpPr>
          <p:cNvPr id="4" name="Footer Placeholder 3"/>
          <p:cNvSpPr>
            <a:spLocks noGrp="1"/>
          </p:cNvSpPr>
          <p:nvPr>
            <p:ph type="ftr" sz="quarter" idx="11"/>
          </p:nvPr>
        </p:nvSpPr>
        <p:spPr>
          <a:xfrm>
            <a:off x="2057400" y="6360528"/>
            <a:ext cx="50292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14356"/>
            <a:ext cx="8229600" cy="5411807"/>
          </a:xfrm>
        </p:spPr>
        <p:txBody>
          <a:bodyPr>
            <a:normAutofit/>
          </a:bodyPr>
          <a:lstStyle/>
          <a:p>
            <a:pPr lvl="0" algn="just">
              <a:buNone/>
            </a:pPr>
            <a:r>
              <a:rPr lang="en-GB" sz="2400" b="1" dirty="0">
                <a:solidFill>
                  <a:srgbClr val="008000"/>
                </a:solidFill>
              </a:rPr>
              <a:t>SOFTWARE REQUIREMENTS</a:t>
            </a:r>
            <a:r>
              <a:rPr lang="en-GB" sz="2000" b="1" dirty="0">
                <a:solidFill>
                  <a:srgbClr val="008000"/>
                </a:solidFill>
              </a:rPr>
              <a:t>:</a:t>
            </a:r>
          </a:p>
          <a:p>
            <a:pPr lvl="0" algn="just">
              <a:lnSpc>
                <a:spcPct val="160000"/>
              </a:lnSpc>
              <a:buFont typeface="Wingdings" pitchFamily="2" charset="2"/>
              <a:buChar char="Ø"/>
            </a:pPr>
            <a:r>
              <a:rPr lang="en-US" sz="2000" dirty="0"/>
              <a:t>Operating system 	          :   	   </a:t>
            </a:r>
            <a:r>
              <a:rPr lang="en-US" sz="2000" dirty="0" smtClean="0"/>
              <a:t>Windows</a:t>
            </a:r>
            <a:endParaRPr lang="en-US" sz="2000" dirty="0"/>
          </a:p>
          <a:p>
            <a:pPr lvl="0" algn="just">
              <a:lnSpc>
                <a:spcPct val="160000"/>
              </a:lnSpc>
              <a:buFont typeface="Wingdings" pitchFamily="2" charset="2"/>
              <a:buChar char="Ø"/>
            </a:pPr>
            <a:r>
              <a:rPr lang="en-US" sz="2000" dirty="0"/>
              <a:t>Coding Language	          :   	   PYTHON </a:t>
            </a:r>
            <a:r>
              <a:rPr lang="en-US" sz="2000" dirty="0" smtClean="0"/>
              <a:t>3.9.6 </a:t>
            </a:r>
            <a:endParaRPr lang="en-US" sz="2000" dirty="0"/>
          </a:p>
          <a:p>
            <a:pPr algn="just">
              <a:lnSpc>
                <a:spcPct val="160000"/>
              </a:lnSpc>
              <a:buFont typeface="Wingdings" pitchFamily="2" charset="2"/>
              <a:buChar char="Ø"/>
            </a:pPr>
            <a:r>
              <a:rPr lang="en-US" sz="2000" dirty="0"/>
              <a:t>IDE                                	          :        PYTHON IDLE</a:t>
            </a:r>
          </a:p>
          <a:p>
            <a:pPr lvl="0" algn="just">
              <a:lnSpc>
                <a:spcPct val="160000"/>
              </a:lnSpc>
              <a:buFont typeface="Wingdings" pitchFamily="2" charset="2"/>
              <a:buChar char="Ø"/>
            </a:pPr>
            <a:r>
              <a:rPr lang="en-US" sz="2000" dirty="0"/>
              <a:t>Database	                          :   	   MySQL</a:t>
            </a:r>
          </a:p>
          <a:p>
            <a:pPr algn="just">
              <a:lnSpc>
                <a:spcPct val="160000"/>
              </a:lnSpc>
              <a:buFont typeface="Wingdings" pitchFamily="2" charset="2"/>
              <a:buChar char="Ø"/>
            </a:pPr>
            <a:r>
              <a:rPr lang="en-US" sz="2000" dirty="0"/>
              <a:t>Libraries                         	          :  	   openCV , mediapipe</a:t>
            </a:r>
            <a:endParaRPr lang="en-GB" sz="2000" dirty="0"/>
          </a:p>
          <a:p>
            <a:pPr algn="just">
              <a:lnSpc>
                <a:spcPct val="150000"/>
              </a:lnSpc>
              <a:buNone/>
            </a:pPr>
            <a:endParaRPr lang="en-GB" sz="2000" dirty="0"/>
          </a:p>
          <a:p>
            <a:pPr algn="just">
              <a:lnSpc>
                <a:spcPct val="150000"/>
              </a:lnSpc>
              <a:buNone/>
            </a:pPr>
            <a:r>
              <a:rPr lang="en-GB" sz="2000" dirty="0"/>
              <a:t>								</a:t>
            </a:r>
          </a:p>
          <a:p>
            <a:pPr algn="just">
              <a:lnSpc>
                <a:spcPct val="150000"/>
              </a:lnSpc>
              <a:buNone/>
            </a:pPr>
            <a:endParaRPr lang="en-GB" sz="2000" dirty="0"/>
          </a:p>
        </p:txBody>
      </p:sp>
      <p:sp>
        <p:nvSpPr>
          <p:cNvPr id="4" name="Footer Placeholder 3"/>
          <p:cNvSpPr>
            <a:spLocks noGrp="1"/>
          </p:cNvSpPr>
          <p:nvPr>
            <p:ph type="ftr" sz="quarter" idx="11"/>
          </p:nvPr>
        </p:nvSpPr>
        <p:spPr>
          <a:xfrm>
            <a:off x="2133600" y="6356350"/>
            <a:ext cx="48768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85800"/>
          </a:xfrm>
        </p:spPr>
        <p:txBody>
          <a:bodyPr>
            <a:noAutofit/>
          </a:bodyPr>
          <a:lstStyle/>
          <a:p>
            <a:pPr marL="0" indent="0" algn="ctr">
              <a:buNone/>
            </a:pPr>
            <a:r>
              <a:rPr lang="en-GB" sz="4000" b="1" dirty="0" smtClean="0">
                <a:solidFill>
                  <a:srgbClr val="FF6600"/>
                </a:solidFill>
              </a:rPr>
              <a:t>MODULE DESCRIPTION</a:t>
            </a:r>
          </a:p>
        </p:txBody>
      </p:sp>
      <p:sp>
        <p:nvSpPr>
          <p:cNvPr id="4" name="Footer Placeholder 3"/>
          <p:cNvSpPr>
            <a:spLocks noGrp="1"/>
          </p:cNvSpPr>
          <p:nvPr>
            <p:ph type="ftr" sz="quarter" idx="11"/>
          </p:nvPr>
        </p:nvSpPr>
        <p:spPr>
          <a:xfrm>
            <a:off x="2176434" y="6372058"/>
            <a:ext cx="48768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
        <p:nvSpPr>
          <p:cNvPr id="6" name="Rectangle 5"/>
          <p:cNvSpPr/>
          <p:nvPr/>
        </p:nvSpPr>
        <p:spPr>
          <a:xfrm>
            <a:off x="1295400" y="1676400"/>
            <a:ext cx="4572000" cy="2927083"/>
          </a:xfrm>
          <a:prstGeom prst="rect">
            <a:avLst/>
          </a:prstGeom>
        </p:spPr>
        <p:txBody>
          <a:bodyPr>
            <a:spAutoFit/>
          </a:bodyPr>
          <a:lstStyle/>
          <a:p>
            <a:pPr marL="285750" indent="-285750" algn="just">
              <a:lnSpc>
                <a:spcPct val="160000"/>
              </a:lnSpc>
              <a:buFont typeface="Arial" panose="020B0604020202020204" pitchFamily="34" charset="0"/>
              <a:buChar char="•"/>
            </a:pPr>
            <a:r>
              <a:rPr lang="en-US" sz="2000" dirty="0" smtClean="0"/>
              <a:t>Registration module</a:t>
            </a:r>
          </a:p>
          <a:p>
            <a:pPr marL="285750" indent="-285750" algn="just">
              <a:lnSpc>
                <a:spcPct val="160000"/>
              </a:lnSpc>
              <a:buFont typeface="Arial" panose="020B0604020202020204" pitchFamily="34" charset="0"/>
              <a:buChar char="•"/>
            </a:pPr>
            <a:r>
              <a:rPr lang="en-US" sz="2000" dirty="0" smtClean="0"/>
              <a:t>Login module</a:t>
            </a:r>
          </a:p>
          <a:p>
            <a:pPr marL="285750" indent="-285750" algn="just">
              <a:lnSpc>
                <a:spcPct val="160000"/>
              </a:lnSpc>
              <a:buFont typeface="Arial" panose="020B0604020202020204" pitchFamily="34" charset="0"/>
              <a:buChar char="•"/>
            </a:pPr>
            <a:r>
              <a:rPr lang="en-US" sz="2000" dirty="0" smtClean="0"/>
              <a:t>Video accessing module</a:t>
            </a:r>
          </a:p>
          <a:p>
            <a:pPr marL="285750" indent="-285750" algn="just">
              <a:lnSpc>
                <a:spcPct val="160000"/>
              </a:lnSpc>
              <a:buFont typeface="Arial" panose="020B0604020202020204" pitchFamily="34" charset="0"/>
              <a:buChar char="•"/>
            </a:pPr>
            <a:r>
              <a:rPr lang="en-US" sz="2000" dirty="0" smtClean="0"/>
              <a:t>Gesture recognition module</a:t>
            </a:r>
          </a:p>
          <a:p>
            <a:pPr marL="285750" indent="-285750" algn="just">
              <a:lnSpc>
                <a:spcPct val="160000"/>
              </a:lnSpc>
              <a:buFont typeface="Arial" panose="020B0604020202020204" pitchFamily="34" charset="0"/>
              <a:buChar char="•"/>
            </a:pPr>
            <a:r>
              <a:rPr lang="en-US" sz="2000" dirty="0" smtClean="0"/>
              <a:t>Event generation module</a:t>
            </a:r>
            <a:endParaRPr lang="en-GB" sz="2000" dirty="0"/>
          </a:p>
          <a:p>
            <a:pPr algn="just">
              <a:lnSpc>
                <a:spcPct val="150000"/>
              </a:lnSpc>
              <a:buNone/>
            </a:pPr>
            <a:endParaRPr lang="en-GB" dirty="0"/>
          </a:p>
        </p:txBody>
      </p:sp>
    </p:spTree>
    <p:extLst>
      <p:ext uri="{BB962C8B-B14F-4D97-AF65-F5344CB8AC3E}">
        <p14:creationId xmlns:p14="http://schemas.microsoft.com/office/powerpoint/2010/main" val="3392136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176434" y="6372058"/>
            <a:ext cx="48768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
        <p:nvSpPr>
          <p:cNvPr id="6" name="Rectangle 5"/>
          <p:cNvSpPr/>
          <p:nvPr/>
        </p:nvSpPr>
        <p:spPr>
          <a:xfrm>
            <a:off x="995334" y="950917"/>
            <a:ext cx="7239000" cy="5078313"/>
          </a:xfrm>
          <a:prstGeom prst="rect">
            <a:avLst/>
          </a:prstGeom>
        </p:spPr>
        <p:txBody>
          <a:bodyPr wrap="square">
            <a:spAutoFit/>
          </a:bodyPr>
          <a:lstStyle/>
          <a:p>
            <a:pPr algn="just">
              <a:lnSpc>
                <a:spcPct val="150000"/>
              </a:lnSpc>
            </a:pPr>
            <a:r>
              <a:rPr lang="en-US" altLang="en-US" sz="2000" b="1" dirty="0">
                <a:solidFill>
                  <a:schemeClr val="accent2"/>
                </a:solidFill>
              </a:rPr>
              <a:t>			   </a:t>
            </a:r>
            <a:r>
              <a:rPr lang="en-US" altLang="en-US" sz="2000" b="1" dirty="0" smtClean="0">
                <a:solidFill>
                  <a:schemeClr val="accent2"/>
                </a:solidFill>
              </a:rPr>
              <a:t> </a:t>
            </a:r>
            <a:r>
              <a:rPr lang="en-US" altLang="en-US" sz="2000" b="1" dirty="0" smtClean="0">
                <a:solidFill>
                  <a:srgbClr val="FF6600"/>
                </a:solidFill>
              </a:rPr>
              <a:t>MODULE-1 </a:t>
            </a:r>
            <a:endParaRPr lang="en-US" altLang="en-US" sz="2000" b="1" dirty="0">
              <a:solidFill>
                <a:srgbClr val="FF6600"/>
              </a:solidFill>
            </a:endParaRPr>
          </a:p>
          <a:p>
            <a:pPr algn="just">
              <a:lnSpc>
                <a:spcPct val="150000"/>
              </a:lnSpc>
            </a:pPr>
            <a:r>
              <a:rPr lang="en-IN" sz="2000" b="1" dirty="0">
                <a:solidFill>
                  <a:srgbClr val="000000"/>
                </a:solidFill>
              </a:rPr>
              <a:t>REGISTRATION </a:t>
            </a:r>
            <a:r>
              <a:rPr lang="en-US" sz="2000" b="1" dirty="0">
                <a:solidFill>
                  <a:srgbClr val="000000"/>
                </a:solidFill>
              </a:rPr>
              <a:t>MODULE : </a:t>
            </a:r>
            <a:endParaRPr lang="en-IN" sz="2400" b="1" dirty="0">
              <a:solidFill>
                <a:srgbClr val="000000"/>
              </a:solidFill>
            </a:endParaRPr>
          </a:p>
          <a:p>
            <a:pPr algn="just"/>
            <a:r>
              <a:rPr lang="en-IN" dirty="0" smtClean="0">
                <a:solidFill>
                  <a:srgbClr val="000000"/>
                </a:solidFill>
              </a:rPr>
              <a:t>	The users can able to register into the system using the credentials.</a:t>
            </a:r>
            <a:endParaRPr lang="en-IN" dirty="0">
              <a:solidFill>
                <a:srgbClr val="000000"/>
              </a:solidFill>
            </a:endParaRPr>
          </a:p>
          <a:p>
            <a:pPr algn="just">
              <a:lnSpc>
                <a:spcPct val="150000"/>
              </a:lnSpc>
            </a:pPr>
            <a:r>
              <a:rPr lang="en-IN" sz="2000" b="1" dirty="0">
                <a:solidFill>
                  <a:schemeClr val="accent2"/>
                </a:solidFill>
              </a:rPr>
              <a:t>			</a:t>
            </a:r>
            <a:r>
              <a:rPr lang="en-IN" sz="2000" b="1" dirty="0">
                <a:solidFill>
                  <a:srgbClr val="FF6600"/>
                </a:solidFill>
              </a:rPr>
              <a:t>   </a:t>
            </a:r>
            <a:r>
              <a:rPr lang="en-IN" sz="2000" b="1" dirty="0" smtClean="0">
                <a:solidFill>
                  <a:srgbClr val="FF6600"/>
                </a:solidFill>
              </a:rPr>
              <a:t> </a:t>
            </a:r>
            <a:r>
              <a:rPr lang="en-IN" sz="2000" b="1" dirty="0">
                <a:solidFill>
                  <a:srgbClr val="FF6600"/>
                </a:solidFill>
              </a:rPr>
              <a:t>MODULE-2</a:t>
            </a:r>
          </a:p>
          <a:p>
            <a:pPr algn="just">
              <a:lnSpc>
                <a:spcPct val="150000"/>
              </a:lnSpc>
            </a:pPr>
            <a:r>
              <a:rPr lang="en-US" sz="2000" b="1" dirty="0">
                <a:solidFill>
                  <a:srgbClr val="000000"/>
                </a:solidFill>
              </a:rPr>
              <a:t>LOGIN MODULE :</a:t>
            </a:r>
            <a:endParaRPr lang="en-IN" sz="2000" b="1" dirty="0">
              <a:solidFill>
                <a:srgbClr val="000000"/>
              </a:solidFill>
              <a:cs typeface="Calibri" panose="020F0502020204030204"/>
            </a:endParaRPr>
          </a:p>
          <a:p>
            <a:pPr algn="just"/>
            <a:r>
              <a:rPr lang="en-IN" dirty="0" smtClean="0">
                <a:solidFill>
                  <a:srgbClr val="000000"/>
                </a:solidFill>
              </a:rPr>
              <a:t>	To access the virtual mouse and the keyboard, the users must log in into the system with their credentials.</a:t>
            </a:r>
          </a:p>
          <a:p>
            <a:pPr algn="just"/>
            <a:endParaRPr lang="en-IN" dirty="0">
              <a:solidFill>
                <a:srgbClr val="000000"/>
              </a:solidFill>
              <a:cs typeface="Calibri" panose="020F0502020204030204"/>
            </a:endParaRPr>
          </a:p>
          <a:p>
            <a:pPr algn="ctr">
              <a:lnSpc>
                <a:spcPct val="150000"/>
              </a:lnSpc>
            </a:pPr>
            <a:r>
              <a:rPr lang="en-IN" sz="2000" b="1" dirty="0">
                <a:solidFill>
                  <a:srgbClr val="FF6600"/>
                </a:solidFill>
              </a:rPr>
              <a:t>MODULE-3</a:t>
            </a:r>
          </a:p>
          <a:p>
            <a:pPr algn="just">
              <a:lnSpc>
                <a:spcPct val="150000"/>
              </a:lnSpc>
            </a:pPr>
            <a:r>
              <a:rPr lang="en-US" sz="2000" b="1" dirty="0">
                <a:solidFill>
                  <a:srgbClr val="000000"/>
                </a:solidFill>
              </a:rPr>
              <a:t>VIDEO ACCESSING MODULE :</a:t>
            </a:r>
            <a:endParaRPr lang="en-IN" sz="2000" b="1" dirty="0">
              <a:solidFill>
                <a:srgbClr val="000000"/>
              </a:solidFill>
              <a:cs typeface="Calibri" panose="020F0502020204030204"/>
            </a:endParaRPr>
          </a:p>
          <a:p>
            <a:pPr algn="just"/>
            <a:r>
              <a:rPr lang="en-IN" dirty="0">
                <a:solidFill>
                  <a:srgbClr val="000000"/>
                </a:solidFill>
              </a:rPr>
              <a:t>	By the usage of openCV library methods, we can </a:t>
            </a:r>
            <a:r>
              <a:rPr lang="en-IN" dirty="0" smtClean="0">
                <a:solidFill>
                  <a:srgbClr val="000000"/>
                </a:solidFill>
              </a:rPr>
              <a:t>be able  </a:t>
            </a:r>
            <a:r>
              <a:rPr lang="en-IN" dirty="0">
                <a:solidFill>
                  <a:srgbClr val="000000"/>
                </a:solidFill>
              </a:rPr>
              <a:t>to  </a:t>
            </a:r>
            <a:r>
              <a:rPr lang="en-IN" dirty="0" smtClean="0">
                <a:solidFill>
                  <a:srgbClr val="000000"/>
                </a:solidFill>
              </a:rPr>
              <a:t>capture </a:t>
            </a:r>
            <a:r>
              <a:rPr lang="en-IN" dirty="0">
                <a:solidFill>
                  <a:srgbClr val="000000"/>
                </a:solidFill>
              </a:rPr>
              <a:t>the live video through web </a:t>
            </a:r>
            <a:r>
              <a:rPr lang="en-IN" dirty="0" smtClean="0">
                <a:solidFill>
                  <a:srgbClr val="000000"/>
                </a:solidFill>
              </a:rPr>
              <a:t>cam. We can also perform tasks like face detection, landmark detection and much more.</a:t>
            </a:r>
            <a:r>
              <a:rPr lang="en-IN" dirty="0" smtClean="0">
                <a:solidFill>
                  <a:srgbClr val="000000"/>
                </a:solidFill>
                <a:cs typeface="Calibri" panose="020F0502020204030204"/>
              </a:rPr>
              <a:t> </a:t>
            </a:r>
            <a:endParaRPr lang="en-IN" dirty="0" smtClean="0">
              <a:solidFill>
                <a:srgbClr val="000000"/>
              </a:solidFill>
            </a:endParaRPr>
          </a:p>
        </p:txBody>
      </p:sp>
    </p:spTree>
    <p:extLst>
      <p:ext uri="{BB962C8B-B14F-4D97-AF65-F5344CB8AC3E}">
        <p14:creationId xmlns:p14="http://schemas.microsoft.com/office/powerpoint/2010/main" val="938737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176434" y="6372058"/>
            <a:ext cx="48768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
        <p:nvSpPr>
          <p:cNvPr id="6" name="Rectangle 5"/>
          <p:cNvSpPr/>
          <p:nvPr/>
        </p:nvSpPr>
        <p:spPr>
          <a:xfrm>
            <a:off x="990600" y="838200"/>
            <a:ext cx="7239000" cy="3600986"/>
          </a:xfrm>
          <a:prstGeom prst="rect">
            <a:avLst/>
          </a:prstGeom>
        </p:spPr>
        <p:txBody>
          <a:bodyPr wrap="square">
            <a:spAutoFit/>
          </a:bodyPr>
          <a:lstStyle/>
          <a:p>
            <a:pPr algn="just">
              <a:lnSpc>
                <a:spcPct val="150000"/>
              </a:lnSpc>
            </a:pPr>
            <a:r>
              <a:rPr lang="en-US" altLang="en-US" sz="2000" b="1" dirty="0">
                <a:solidFill>
                  <a:schemeClr val="accent2"/>
                </a:solidFill>
              </a:rPr>
              <a:t>			   </a:t>
            </a:r>
            <a:r>
              <a:rPr lang="en-US" altLang="en-US" sz="2000" b="1" dirty="0" smtClean="0">
                <a:solidFill>
                  <a:schemeClr val="accent2"/>
                </a:solidFill>
              </a:rPr>
              <a:t> </a:t>
            </a:r>
            <a:r>
              <a:rPr lang="en-US" altLang="en-US" sz="2000" b="1" dirty="0" smtClean="0">
                <a:solidFill>
                  <a:srgbClr val="FF6600"/>
                </a:solidFill>
              </a:rPr>
              <a:t>MODULE-4</a:t>
            </a:r>
            <a:r>
              <a:rPr lang="en-US" altLang="en-US" sz="2000" b="1" dirty="0" smtClean="0">
                <a:solidFill>
                  <a:schemeClr val="accent2"/>
                </a:solidFill>
              </a:rPr>
              <a:t> </a:t>
            </a:r>
            <a:endParaRPr lang="en-US" altLang="en-US" sz="2000" b="1" dirty="0">
              <a:solidFill>
                <a:schemeClr val="accent2"/>
              </a:solidFill>
            </a:endParaRPr>
          </a:p>
          <a:p>
            <a:pPr algn="just">
              <a:lnSpc>
                <a:spcPct val="150000"/>
              </a:lnSpc>
            </a:pPr>
            <a:r>
              <a:rPr lang="en-IN" sz="2000" b="1" dirty="0" smtClean="0">
                <a:solidFill>
                  <a:srgbClr val="000000"/>
                </a:solidFill>
              </a:rPr>
              <a:t>GESTURE RECOGNITION </a:t>
            </a:r>
            <a:r>
              <a:rPr lang="en-US" sz="2000" b="1" dirty="0">
                <a:solidFill>
                  <a:srgbClr val="000000"/>
                </a:solidFill>
              </a:rPr>
              <a:t>MODULE : </a:t>
            </a:r>
            <a:endParaRPr lang="en-IN" sz="2400" b="1" dirty="0">
              <a:solidFill>
                <a:srgbClr val="000000"/>
              </a:solidFill>
            </a:endParaRPr>
          </a:p>
          <a:p>
            <a:pPr algn="just">
              <a:lnSpc>
                <a:spcPct val="150000"/>
              </a:lnSpc>
            </a:pPr>
            <a:r>
              <a:rPr lang="en-IN" dirty="0" smtClean="0">
                <a:solidFill>
                  <a:srgbClr val="000000"/>
                </a:solidFill>
              </a:rPr>
              <a:t>	By the usage of mediapipe library methods, we can able to recognize the gestures and can be able to visualize the skeleton view. </a:t>
            </a:r>
            <a:endParaRPr lang="en-IN" dirty="0">
              <a:solidFill>
                <a:srgbClr val="000000"/>
              </a:solidFill>
            </a:endParaRPr>
          </a:p>
          <a:p>
            <a:pPr algn="just">
              <a:lnSpc>
                <a:spcPct val="150000"/>
              </a:lnSpc>
            </a:pPr>
            <a:r>
              <a:rPr lang="en-IN" sz="2000" b="1" dirty="0">
                <a:solidFill>
                  <a:schemeClr val="accent2"/>
                </a:solidFill>
              </a:rPr>
              <a:t>			   </a:t>
            </a:r>
            <a:r>
              <a:rPr lang="en-IN" sz="2000" b="1" dirty="0" smtClean="0">
                <a:solidFill>
                  <a:schemeClr val="accent2"/>
                </a:solidFill>
              </a:rPr>
              <a:t> </a:t>
            </a:r>
            <a:r>
              <a:rPr lang="en-IN" sz="2000" b="1" dirty="0" smtClean="0">
                <a:solidFill>
                  <a:srgbClr val="FF6600"/>
                </a:solidFill>
              </a:rPr>
              <a:t>MODULE-5</a:t>
            </a:r>
            <a:endParaRPr lang="en-IN" sz="2000" b="1" dirty="0">
              <a:solidFill>
                <a:srgbClr val="FF6600"/>
              </a:solidFill>
            </a:endParaRPr>
          </a:p>
          <a:p>
            <a:pPr algn="just">
              <a:lnSpc>
                <a:spcPct val="150000"/>
              </a:lnSpc>
            </a:pPr>
            <a:r>
              <a:rPr lang="en-US" sz="2000" b="1" dirty="0" smtClean="0">
                <a:solidFill>
                  <a:srgbClr val="000000"/>
                </a:solidFill>
              </a:rPr>
              <a:t>EVENT GENERATION </a:t>
            </a:r>
            <a:r>
              <a:rPr lang="en-US" sz="2000" b="1" dirty="0">
                <a:solidFill>
                  <a:srgbClr val="000000"/>
                </a:solidFill>
              </a:rPr>
              <a:t>MODULE :</a:t>
            </a:r>
            <a:endParaRPr lang="en-IN" sz="2000" b="1" dirty="0">
              <a:solidFill>
                <a:srgbClr val="000000"/>
              </a:solidFill>
              <a:cs typeface="Calibri" panose="020F0502020204030204"/>
            </a:endParaRPr>
          </a:p>
          <a:p>
            <a:pPr algn="just">
              <a:lnSpc>
                <a:spcPct val="150000"/>
              </a:lnSpc>
            </a:pPr>
            <a:r>
              <a:rPr lang="en-IN" dirty="0" smtClean="0">
                <a:solidFill>
                  <a:srgbClr val="000000"/>
                </a:solidFill>
              </a:rPr>
              <a:t>	Based on  the gestures, corresponding mouse events and keyboard events are performed.</a:t>
            </a:r>
          </a:p>
        </p:txBody>
      </p:sp>
    </p:spTree>
    <p:extLst>
      <p:ext uri="{BB962C8B-B14F-4D97-AF65-F5344CB8AC3E}">
        <p14:creationId xmlns:p14="http://schemas.microsoft.com/office/powerpoint/2010/main" val="2637966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081" y="61945"/>
            <a:ext cx="8229600" cy="1143000"/>
          </a:xfrm>
        </p:spPr>
        <p:txBody>
          <a:bodyPr>
            <a:normAutofit/>
          </a:bodyPr>
          <a:lstStyle/>
          <a:p>
            <a:r>
              <a:rPr lang="en-GB" sz="4000" b="1" dirty="0">
                <a:solidFill>
                  <a:srgbClr val="FF6600"/>
                </a:solidFill>
                <a:latin typeface="+mn-lt"/>
              </a:rPr>
              <a:t>ABSTRACT</a:t>
            </a:r>
          </a:p>
        </p:txBody>
      </p:sp>
      <p:sp>
        <p:nvSpPr>
          <p:cNvPr id="3" name="Content Placeholder 2"/>
          <p:cNvSpPr>
            <a:spLocks noGrp="1"/>
          </p:cNvSpPr>
          <p:nvPr>
            <p:ph idx="1"/>
          </p:nvPr>
        </p:nvSpPr>
        <p:spPr>
          <a:xfrm>
            <a:off x="457200" y="1556792"/>
            <a:ext cx="8229600" cy="4525963"/>
          </a:xfrm>
        </p:spPr>
        <p:txBody>
          <a:bodyPr>
            <a:normAutofit/>
          </a:bodyPr>
          <a:lstStyle/>
          <a:p>
            <a:pPr marL="0" indent="0" algn="just">
              <a:lnSpc>
                <a:spcPct val="160000"/>
              </a:lnSpc>
              <a:buNone/>
            </a:pPr>
            <a:endParaRPr lang="en-US" sz="2400" dirty="0">
              <a:latin typeface="Calisto MT" panose="02040603050505030304" pitchFamily="18" charset="0"/>
            </a:endParaRPr>
          </a:p>
          <a:p>
            <a:pPr marL="0" indent="0" algn="just">
              <a:lnSpc>
                <a:spcPct val="160000"/>
              </a:lnSpc>
              <a:buNone/>
            </a:pPr>
            <a:endParaRPr lang="en-GB" sz="2400" dirty="0">
              <a:latin typeface="Calisto MT" pitchFamily="18" charset="0"/>
            </a:endParaRPr>
          </a:p>
        </p:txBody>
      </p:sp>
      <p:sp>
        <p:nvSpPr>
          <p:cNvPr id="4" name="Footer Placeholder 3"/>
          <p:cNvSpPr>
            <a:spLocks noGrp="1"/>
          </p:cNvSpPr>
          <p:nvPr>
            <p:ph type="ftr" sz="quarter" idx="11"/>
          </p:nvPr>
        </p:nvSpPr>
        <p:spPr>
          <a:xfrm>
            <a:off x="1828800" y="6221909"/>
            <a:ext cx="5486400" cy="499566"/>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dirty="0"/>
          </a:p>
        </p:txBody>
      </p:sp>
      <p:sp>
        <p:nvSpPr>
          <p:cNvPr id="6" name="Rectangle 5"/>
          <p:cNvSpPr/>
          <p:nvPr/>
        </p:nvSpPr>
        <p:spPr>
          <a:xfrm>
            <a:off x="838200" y="1116695"/>
            <a:ext cx="7467600" cy="4708981"/>
          </a:xfrm>
          <a:prstGeom prst="rect">
            <a:avLst/>
          </a:prstGeom>
        </p:spPr>
        <p:txBody>
          <a:bodyPr wrap="square">
            <a:spAutoFit/>
          </a:bodyPr>
          <a:lstStyle/>
          <a:p>
            <a:pPr algn="just">
              <a:lnSpc>
                <a:spcPct val="150000"/>
              </a:lnSpc>
            </a:pPr>
            <a:r>
              <a:rPr lang="en-US" sz="2000" dirty="0"/>
              <a:t>                   Nowadays computer vision has reached its successful point, where a computer can identify its owner using a simple program of image processing. In this stage of development, people are using this vision in many aspects of day to day life, like Face Recognition, Color detection, Automatic car, </a:t>
            </a:r>
            <a:r>
              <a:rPr lang="en-US" sz="2000" dirty="0" smtClean="0"/>
              <a:t>etc. In </a:t>
            </a:r>
            <a:r>
              <a:rPr lang="en-US" sz="2000" dirty="0"/>
              <a:t>this project, computer vision is used in creating an Virtual mouse and keyboard using hand gestures. The camera of the computer will read the image of different gestures performed by a person’s hand and according to the movement of the gestures the Mouse or the cursor of the computer will move, even perform right and left clicks using different gestures.</a:t>
            </a:r>
            <a:endParaRPr lang="en-US" sz="2000" dirty="0">
              <a:latin typeface="Calisto MT" panose="0204060305050503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solidFill>
                  <a:srgbClr val="FF6600"/>
                </a:solidFill>
              </a:rPr>
              <a:t>UML DIAGRAMS</a:t>
            </a:r>
            <a:endParaRPr lang="en-IN" dirty="0"/>
          </a:p>
        </p:txBody>
      </p:sp>
      <p:sp>
        <p:nvSpPr>
          <p:cNvPr id="3" name="Content Placeholder 2"/>
          <p:cNvSpPr>
            <a:spLocks noGrp="1"/>
          </p:cNvSpPr>
          <p:nvPr>
            <p:ph idx="1"/>
          </p:nvPr>
        </p:nvSpPr>
        <p:spPr/>
        <p:txBody>
          <a:bodyPr>
            <a:normAutofit/>
          </a:bodyPr>
          <a:lstStyle/>
          <a:p>
            <a:pPr marL="0" indent="0" algn="just">
              <a:lnSpc>
                <a:spcPct val="150000"/>
              </a:lnSpc>
              <a:buNone/>
            </a:pPr>
            <a:r>
              <a:rPr lang="en-US" sz="2000" dirty="0">
                <a:cs typeface="Times New Roman" pitchFamily="18" charset="0"/>
              </a:rPr>
              <a:t>The Unified Modeling Language(UML) is a general-purpose, developmental, modeling language in the field of software engineering that is intended to provide a standard way to visualize the design of a system.</a:t>
            </a:r>
          </a:p>
          <a:p>
            <a:pPr marL="0" indent="0" algn="just">
              <a:lnSpc>
                <a:spcPct val="150000"/>
              </a:lnSpc>
              <a:buNone/>
            </a:pPr>
            <a:endParaRPr lang="en-US" sz="18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
        <p:nvSpPr>
          <p:cNvPr id="6" name="Footer Placeholder 3"/>
          <p:cNvSpPr>
            <a:spLocks noGrp="1"/>
          </p:cNvSpPr>
          <p:nvPr>
            <p:ph type="ftr" sz="quarter" idx="11"/>
          </p:nvPr>
        </p:nvSpPr>
        <p:spPr>
          <a:xfrm>
            <a:off x="2209800" y="6356350"/>
            <a:ext cx="47244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Tree>
    <p:extLst>
      <p:ext uri="{BB962C8B-B14F-4D97-AF65-F5344CB8AC3E}">
        <p14:creationId xmlns:p14="http://schemas.microsoft.com/office/powerpoint/2010/main" val="3912032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
        <p:nvSpPr>
          <p:cNvPr id="6" name="Title 1"/>
          <p:cNvSpPr>
            <a:spLocks noGrp="1"/>
          </p:cNvSpPr>
          <p:nvPr>
            <p:ph type="title"/>
          </p:nvPr>
        </p:nvSpPr>
        <p:spPr>
          <a:xfrm>
            <a:off x="457200" y="274638"/>
            <a:ext cx="8229600" cy="1143000"/>
          </a:xfrm>
        </p:spPr>
        <p:txBody>
          <a:bodyPr>
            <a:normAutofit/>
          </a:bodyPr>
          <a:lstStyle/>
          <a:p>
            <a:r>
              <a:rPr lang="en-GB" sz="4000" b="1" dirty="0" smtClean="0">
                <a:solidFill>
                  <a:srgbClr val="FF6600"/>
                </a:solidFill>
              </a:rPr>
              <a:t>USE CASE DIAGRAM</a:t>
            </a:r>
            <a:endParaRPr lang="en-IN" sz="4000" dirty="0"/>
          </a:p>
        </p:txBody>
      </p:sp>
      <p:sp>
        <p:nvSpPr>
          <p:cNvPr id="8" name="Footer Placeholder 3"/>
          <p:cNvSpPr>
            <a:spLocks noGrp="1"/>
          </p:cNvSpPr>
          <p:nvPr>
            <p:ph type="ftr" sz="quarter" idx="11"/>
          </p:nvPr>
        </p:nvSpPr>
        <p:spPr>
          <a:xfrm>
            <a:off x="2369100" y="6356350"/>
            <a:ext cx="4648200" cy="501650"/>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2" name="AutoShape 2" descr="blob:file:///385b4834-30be-4c27-96ab-11fa62f58c45"/>
          <p:cNvSpPr>
            <a:spLocks noChangeAspect="1" noChangeArrowheads="1"/>
          </p:cNvSpPr>
          <p:nvPr/>
        </p:nvSpPr>
        <p:spPr bwMode="auto">
          <a:xfrm>
            <a:off x="155575" y="-144463"/>
            <a:ext cx="2201856" cy="2201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Rectangle 8"/>
          <p:cNvSpPr/>
          <p:nvPr/>
        </p:nvSpPr>
        <p:spPr>
          <a:xfrm>
            <a:off x="3200400" y="5791200"/>
            <a:ext cx="1905000" cy="428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utoShape 4" descr="blob:file:///8cac293e-38d7-48b0-ae66-ea02ff90ccb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Rectangle 11"/>
          <p:cNvSpPr/>
          <p:nvPr/>
        </p:nvSpPr>
        <p:spPr>
          <a:xfrm>
            <a:off x="3962400" y="6219825"/>
            <a:ext cx="1676400" cy="136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37" y="1219200"/>
            <a:ext cx="7172325" cy="5000625"/>
          </a:xfrm>
          <a:prstGeom prst="rect">
            <a:avLst/>
          </a:prstGeom>
        </p:spPr>
      </p:pic>
    </p:spTree>
    <p:extLst>
      <p:ext uri="{BB962C8B-B14F-4D97-AF65-F5344CB8AC3E}">
        <p14:creationId xmlns:p14="http://schemas.microsoft.com/office/powerpoint/2010/main" val="2308648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
        <p:nvSpPr>
          <p:cNvPr id="6" name="Title 1"/>
          <p:cNvSpPr>
            <a:spLocks noGrp="1"/>
          </p:cNvSpPr>
          <p:nvPr>
            <p:ph type="title"/>
          </p:nvPr>
        </p:nvSpPr>
        <p:spPr>
          <a:xfrm>
            <a:off x="457200" y="12700"/>
            <a:ext cx="8229600" cy="1143000"/>
          </a:xfrm>
        </p:spPr>
        <p:txBody>
          <a:bodyPr>
            <a:normAutofit/>
          </a:bodyPr>
          <a:lstStyle/>
          <a:p>
            <a:r>
              <a:rPr lang="en-GB" sz="4000" b="1" dirty="0" smtClean="0">
                <a:solidFill>
                  <a:srgbClr val="FF6600"/>
                </a:solidFill>
              </a:rPr>
              <a:t>CLASS DIAGRAM</a:t>
            </a:r>
            <a:endParaRPr lang="en-IN" sz="4000" dirty="0"/>
          </a:p>
        </p:txBody>
      </p:sp>
      <p:sp>
        <p:nvSpPr>
          <p:cNvPr id="8" name="Footer Placeholder 3"/>
          <p:cNvSpPr>
            <a:spLocks noGrp="1"/>
          </p:cNvSpPr>
          <p:nvPr>
            <p:ph type="ftr" sz="quarter" idx="11"/>
          </p:nvPr>
        </p:nvSpPr>
        <p:spPr>
          <a:xfrm>
            <a:off x="2286000" y="6375400"/>
            <a:ext cx="4572000" cy="501650"/>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3" name="Rectangle 2"/>
          <p:cNvSpPr/>
          <p:nvPr/>
        </p:nvSpPr>
        <p:spPr>
          <a:xfrm>
            <a:off x="3200400" y="5791200"/>
            <a:ext cx="1905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37" y="1209675"/>
            <a:ext cx="6257925" cy="4438650"/>
          </a:xfrm>
          <a:prstGeom prst="rect">
            <a:avLst/>
          </a:prstGeom>
        </p:spPr>
      </p:pic>
    </p:spTree>
    <p:extLst>
      <p:ext uri="{BB962C8B-B14F-4D97-AF65-F5344CB8AC3E}">
        <p14:creationId xmlns:p14="http://schemas.microsoft.com/office/powerpoint/2010/main" val="2157303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
        <p:nvSpPr>
          <p:cNvPr id="6" name="Title 1"/>
          <p:cNvSpPr>
            <a:spLocks noGrp="1"/>
          </p:cNvSpPr>
          <p:nvPr>
            <p:ph type="title"/>
          </p:nvPr>
        </p:nvSpPr>
        <p:spPr>
          <a:xfrm>
            <a:off x="457200" y="274638"/>
            <a:ext cx="8229600" cy="1143000"/>
          </a:xfrm>
        </p:spPr>
        <p:txBody>
          <a:bodyPr>
            <a:normAutofit/>
          </a:bodyPr>
          <a:lstStyle/>
          <a:p>
            <a:r>
              <a:rPr lang="en-GB" sz="4000" b="1" dirty="0" smtClean="0">
                <a:solidFill>
                  <a:srgbClr val="FF6600"/>
                </a:solidFill>
              </a:rPr>
              <a:t>SEQUENCE DIAGRAM</a:t>
            </a:r>
            <a:endParaRPr lang="en-IN" sz="4000" dirty="0"/>
          </a:p>
        </p:txBody>
      </p:sp>
      <p:pic>
        <p:nvPicPr>
          <p:cNvPr id="7" name="Picture 6"/>
          <p:cNvPicPr/>
          <p:nvPr/>
        </p:nvPicPr>
        <p:blipFill>
          <a:blip r:embed="rId2"/>
          <a:stretch>
            <a:fillRect/>
          </a:stretch>
        </p:blipFill>
        <p:spPr>
          <a:xfrm>
            <a:off x="1463675" y="1407806"/>
            <a:ext cx="6216650" cy="4527550"/>
          </a:xfrm>
          <a:prstGeom prst="rect">
            <a:avLst/>
          </a:prstGeom>
        </p:spPr>
      </p:pic>
      <p:sp>
        <p:nvSpPr>
          <p:cNvPr id="8" name="Footer Placeholder 3"/>
          <p:cNvSpPr>
            <a:spLocks noGrp="1"/>
          </p:cNvSpPr>
          <p:nvPr>
            <p:ph type="ftr" sz="quarter" idx="11"/>
          </p:nvPr>
        </p:nvSpPr>
        <p:spPr>
          <a:xfrm>
            <a:off x="2171700" y="6356349"/>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Tree>
    <p:extLst>
      <p:ext uri="{BB962C8B-B14F-4D97-AF65-F5344CB8AC3E}">
        <p14:creationId xmlns:p14="http://schemas.microsoft.com/office/powerpoint/2010/main" val="2727563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
        <p:nvSpPr>
          <p:cNvPr id="6" name="Title 1"/>
          <p:cNvSpPr>
            <a:spLocks noGrp="1"/>
          </p:cNvSpPr>
          <p:nvPr>
            <p:ph type="title"/>
          </p:nvPr>
        </p:nvSpPr>
        <p:spPr>
          <a:xfrm>
            <a:off x="457200" y="274638"/>
            <a:ext cx="8229600" cy="1143000"/>
          </a:xfrm>
        </p:spPr>
        <p:txBody>
          <a:bodyPr>
            <a:normAutofit/>
          </a:bodyPr>
          <a:lstStyle/>
          <a:p>
            <a:r>
              <a:rPr lang="en-GB" sz="4000" b="1" dirty="0" smtClean="0">
                <a:solidFill>
                  <a:srgbClr val="FF6600"/>
                </a:solidFill>
              </a:rPr>
              <a:t>DATA FLOW DIAGRAM</a:t>
            </a:r>
            <a:endParaRPr lang="en-IN" sz="4000" dirty="0"/>
          </a:p>
        </p:txBody>
      </p:sp>
      <p:sp>
        <p:nvSpPr>
          <p:cNvPr id="8" name="Footer Placeholder 3"/>
          <p:cNvSpPr>
            <a:spLocks noGrp="1"/>
          </p:cNvSpPr>
          <p:nvPr>
            <p:ph type="ftr" sz="quarter" idx="11"/>
          </p:nvPr>
        </p:nvSpPr>
        <p:spPr>
          <a:xfrm>
            <a:off x="2256790" y="6219825"/>
            <a:ext cx="4572000" cy="501650"/>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pic>
        <p:nvPicPr>
          <p:cNvPr id="2" name="Picture 1"/>
          <p:cNvPicPr>
            <a:picLocks noChangeAspect="1"/>
          </p:cNvPicPr>
          <p:nvPr/>
        </p:nvPicPr>
        <p:blipFill>
          <a:blip r:embed="rId2"/>
          <a:stretch>
            <a:fillRect/>
          </a:stretch>
        </p:blipFill>
        <p:spPr>
          <a:xfrm>
            <a:off x="2256790" y="1676400"/>
            <a:ext cx="4695825" cy="4029075"/>
          </a:xfrm>
          <a:prstGeom prst="rect">
            <a:avLst/>
          </a:prstGeom>
        </p:spPr>
      </p:pic>
    </p:spTree>
    <p:extLst>
      <p:ext uri="{BB962C8B-B14F-4D97-AF65-F5344CB8AC3E}">
        <p14:creationId xmlns:p14="http://schemas.microsoft.com/office/powerpoint/2010/main" val="1843841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1143000"/>
          </a:xfrm>
        </p:spPr>
        <p:txBody>
          <a:bodyPr>
            <a:normAutofit/>
          </a:bodyPr>
          <a:lstStyle/>
          <a:p>
            <a:r>
              <a:rPr lang="en-GB" sz="4000" b="1" dirty="0" smtClean="0">
                <a:solidFill>
                  <a:srgbClr val="FF6600"/>
                </a:solidFill>
                <a:latin typeface="+mn-lt"/>
              </a:rPr>
              <a:t>IMPLEMENTATION</a:t>
            </a:r>
            <a:endParaRPr lang="en-GB" sz="4000" dirty="0">
              <a:solidFill>
                <a:srgbClr val="3399FF"/>
              </a:solidFill>
              <a:latin typeface="+mn-lt"/>
            </a:endParaRPr>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dirty="0"/>
          </a:p>
        </p:txBody>
      </p:sp>
    </p:spTree>
    <p:extLst>
      <p:ext uri="{BB962C8B-B14F-4D97-AF65-F5344CB8AC3E}">
        <p14:creationId xmlns:p14="http://schemas.microsoft.com/office/powerpoint/2010/main" val="1130968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141" y="-9332"/>
            <a:ext cx="8229600" cy="1143000"/>
          </a:xfrm>
        </p:spPr>
        <p:txBody>
          <a:bodyPr>
            <a:normAutofit/>
          </a:bodyPr>
          <a:lstStyle/>
          <a:p>
            <a:r>
              <a:rPr lang="en-GB" sz="4000" b="1" dirty="0" smtClean="0">
                <a:solidFill>
                  <a:srgbClr val="FF6600"/>
                </a:solidFill>
                <a:latin typeface="+mn-lt"/>
              </a:rPr>
              <a:t>TECHNOLOGIES</a:t>
            </a:r>
            <a:endParaRPr lang="en-GB" sz="4000" dirty="0">
              <a:solidFill>
                <a:srgbClr val="3399FF"/>
              </a:solidFill>
              <a:latin typeface="+mn-lt"/>
            </a:endParaRPr>
          </a:p>
        </p:txBody>
      </p:sp>
      <p:sp>
        <p:nvSpPr>
          <p:cNvPr id="3" name="Content Placeholder 2"/>
          <p:cNvSpPr>
            <a:spLocks noGrp="1"/>
          </p:cNvSpPr>
          <p:nvPr>
            <p:ph idx="1"/>
          </p:nvPr>
        </p:nvSpPr>
        <p:spPr>
          <a:xfrm>
            <a:off x="1295400" y="1828800"/>
            <a:ext cx="5257800" cy="3276600"/>
          </a:xfrm>
        </p:spPr>
        <p:txBody>
          <a:bodyPr>
            <a:normAutofit/>
          </a:bodyPr>
          <a:lstStyle/>
          <a:p>
            <a:pPr algn="just">
              <a:lnSpc>
                <a:spcPct val="170000"/>
              </a:lnSpc>
              <a:spcAft>
                <a:spcPts val="60"/>
              </a:spcAft>
            </a:pPr>
            <a:r>
              <a:rPr lang="en-US" sz="2000" dirty="0" smtClean="0">
                <a:solidFill>
                  <a:srgbClr val="000000"/>
                </a:solidFill>
                <a:ea typeface="Times New Roman" panose="02020603050405020304" pitchFamily="18" charset="0"/>
              </a:rPr>
              <a:t>PYTHON</a:t>
            </a:r>
          </a:p>
          <a:p>
            <a:pPr algn="just">
              <a:lnSpc>
                <a:spcPct val="170000"/>
              </a:lnSpc>
              <a:spcAft>
                <a:spcPts val="60"/>
              </a:spcAft>
            </a:pPr>
            <a:r>
              <a:rPr lang="en-US" sz="2000" dirty="0" smtClean="0">
                <a:solidFill>
                  <a:srgbClr val="000000"/>
                </a:solidFill>
                <a:ea typeface="Times New Roman" panose="02020603050405020304" pitchFamily="18" charset="0"/>
              </a:rPr>
              <a:t>OPEN-CV</a:t>
            </a:r>
          </a:p>
          <a:p>
            <a:pPr algn="just">
              <a:lnSpc>
                <a:spcPct val="170000"/>
              </a:lnSpc>
              <a:spcAft>
                <a:spcPts val="60"/>
              </a:spcAft>
            </a:pPr>
            <a:r>
              <a:rPr lang="en-US" sz="2000" dirty="0" smtClean="0">
                <a:solidFill>
                  <a:srgbClr val="000000"/>
                </a:solidFill>
                <a:ea typeface="Times New Roman" panose="02020603050405020304" pitchFamily="18" charset="0"/>
              </a:rPr>
              <a:t>PYAUTOGUI</a:t>
            </a:r>
            <a:endParaRPr lang="en-IN" sz="2000" dirty="0">
              <a:solidFill>
                <a:srgbClr val="000000"/>
              </a:solidFill>
              <a:ea typeface="Times New Roman" panose="02020603050405020304" pitchFamily="18" charset="0"/>
            </a:endParaRPr>
          </a:p>
          <a:p>
            <a:pPr algn="just">
              <a:lnSpc>
                <a:spcPct val="170000"/>
              </a:lnSpc>
              <a:spcAft>
                <a:spcPts val="60"/>
              </a:spcAft>
            </a:pPr>
            <a:r>
              <a:rPr lang="en-US" sz="2000" dirty="0" smtClean="0">
                <a:solidFill>
                  <a:srgbClr val="000000"/>
                </a:solidFill>
                <a:ea typeface="Times New Roman" panose="02020603050405020304" pitchFamily="18" charset="0"/>
              </a:rPr>
              <a:t>TKINTER</a:t>
            </a:r>
            <a:endParaRPr lang="en-IN" sz="2000" dirty="0">
              <a:solidFill>
                <a:srgbClr val="000000"/>
              </a:solidFill>
              <a:ea typeface="Times New Roman" panose="02020603050405020304" pitchFamily="18" charset="0"/>
            </a:endParaRPr>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Tree>
    <p:extLst>
      <p:ext uri="{BB962C8B-B14F-4D97-AF65-F5344CB8AC3E}">
        <p14:creationId xmlns:p14="http://schemas.microsoft.com/office/powerpoint/2010/main" val="236768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141" y="-9332"/>
            <a:ext cx="8229600" cy="1143000"/>
          </a:xfrm>
        </p:spPr>
        <p:txBody>
          <a:bodyPr>
            <a:normAutofit/>
          </a:bodyPr>
          <a:lstStyle/>
          <a:p>
            <a:r>
              <a:rPr lang="en-GB" sz="4000" b="1" dirty="0" smtClean="0">
                <a:solidFill>
                  <a:srgbClr val="FF6600"/>
                </a:solidFill>
                <a:latin typeface="+mn-lt"/>
              </a:rPr>
              <a:t>PYTHON</a:t>
            </a:r>
            <a:endParaRPr lang="en-GB" sz="4000" dirty="0">
              <a:solidFill>
                <a:srgbClr val="3399FF"/>
              </a:solidFill>
              <a:latin typeface="+mn-lt"/>
            </a:endParaRPr>
          </a:p>
        </p:txBody>
      </p:sp>
      <p:sp>
        <p:nvSpPr>
          <p:cNvPr id="3" name="Content Placeholder 2"/>
          <p:cNvSpPr>
            <a:spLocks noGrp="1"/>
          </p:cNvSpPr>
          <p:nvPr>
            <p:ph idx="1"/>
          </p:nvPr>
        </p:nvSpPr>
        <p:spPr>
          <a:xfrm>
            <a:off x="1066800" y="1311275"/>
            <a:ext cx="7482359" cy="5410200"/>
          </a:xfrm>
        </p:spPr>
        <p:txBody>
          <a:bodyPr>
            <a:normAutofit/>
          </a:bodyPr>
          <a:lstStyle/>
          <a:p>
            <a:pPr marL="0" indent="0">
              <a:buNone/>
            </a:pPr>
            <a:r>
              <a:rPr lang="en-US" sz="2000" dirty="0"/>
              <a:t> </a:t>
            </a:r>
            <a:r>
              <a:rPr lang="en-US" sz="2000" dirty="0" smtClean="0"/>
              <a:t>      Python </a:t>
            </a:r>
            <a:r>
              <a:rPr lang="en-US" sz="2000" dirty="0"/>
              <a:t>is a popular programming language. It was created by Guido van Rossum, and released in 1991</a:t>
            </a:r>
            <a:r>
              <a:rPr lang="en-US" sz="2000" dirty="0" smtClean="0"/>
              <a:t>.</a:t>
            </a:r>
          </a:p>
          <a:p>
            <a:pPr marL="0" indent="0">
              <a:buNone/>
            </a:pPr>
            <a:endParaRPr lang="en-IN" sz="2000" dirty="0"/>
          </a:p>
          <a:p>
            <a:pPr marL="0" indent="0">
              <a:buNone/>
            </a:pPr>
            <a:r>
              <a:rPr lang="en-US" sz="2000" b="1" dirty="0"/>
              <a:t> </a:t>
            </a:r>
            <a:r>
              <a:rPr lang="en-US" sz="2000" b="1" dirty="0" smtClean="0"/>
              <a:t>     It </a:t>
            </a:r>
            <a:r>
              <a:rPr lang="en-US" sz="2000" b="1" dirty="0"/>
              <a:t>is used for:</a:t>
            </a:r>
            <a:endParaRPr lang="en-IN" sz="2000" dirty="0"/>
          </a:p>
          <a:p>
            <a:pPr lvl="0"/>
            <a:r>
              <a:rPr lang="en-US" sz="2000" dirty="0"/>
              <a:t>web development (server-side),</a:t>
            </a:r>
            <a:endParaRPr lang="en-IN" sz="2000" dirty="0"/>
          </a:p>
          <a:p>
            <a:pPr lvl="0"/>
            <a:r>
              <a:rPr lang="en-US" sz="2000" dirty="0"/>
              <a:t>software development,</a:t>
            </a:r>
            <a:endParaRPr lang="en-IN" sz="2000" dirty="0"/>
          </a:p>
          <a:p>
            <a:pPr lvl="0"/>
            <a:r>
              <a:rPr lang="en-US" sz="2000" dirty="0" smtClean="0"/>
              <a:t>Mathematics.</a:t>
            </a:r>
            <a:endParaRPr lang="en-IN" sz="2000" dirty="0"/>
          </a:p>
          <a:p>
            <a:pPr lvl="0"/>
            <a:r>
              <a:rPr lang="en-US" sz="2000" dirty="0"/>
              <a:t>system scripting.</a:t>
            </a:r>
            <a:endParaRPr lang="en-IN" sz="2000" dirty="0"/>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dirty="0"/>
          </a:p>
        </p:txBody>
      </p:sp>
    </p:spTree>
    <p:extLst>
      <p:ext uri="{BB962C8B-B14F-4D97-AF65-F5344CB8AC3E}">
        <p14:creationId xmlns:p14="http://schemas.microsoft.com/office/powerpoint/2010/main" val="2535264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141" y="-9332"/>
            <a:ext cx="8229600" cy="1143000"/>
          </a:xfrm>
        </p:spPr>
        <p:txBody>
          <a:bodyPr>
            <a:normAutofit/>
          </a:bodyPr>
          <a:lstStyle/>
          <a:p>
            <a:r>
              <a:rPr lang="en-GB" sz="4000" b="1" dirty="0" smtClean="0">
                <a:solidFill>
                  <a:srgbClr val="FF6600"/>
                </a:solidFill>
                <a:latin typeface="+mn-lt"/>
              </a:rPr>
              <a:t>OPEN-CV</a:t>
            </a:r>
            <a:endParaRPr lang="en-GB" sz="4000" dirty="0">
              <a:solidFill>
                <a:srgbClr val="3399FF"/>
              </a:solidFill>
              <a:latin typeface="+mn-lt"/>
            </a:endParaRPr>
          </a:p>
        </p:txBody>
      </p:sp>
      <p:sp>
        <p:nvSpPr>
          <p:cNvPr id="3" name="Content Placeholder 2"/>
          <p:cNvSpPr>
            <a:spLocks noGrp="1"/>
          </p:cNvSpPr>
          <p:nvPr>
            <p:ph idx="1"/>
          </p:nvPr>
        </p:nvSpPr>
        <p:spPr>
          <a:xfrm>
            <a:off x="798041" y="1460500"/>
            <a:ext cx="7543800" cy="5410200"/>
          </a:xfrm>
        </p:spPr>
        <p:txBody>
          <a:bodyPr>
            <a:normAutofit/>
          </a:bodyPr>
          <a:lstStyle/>
          <a:p>
            <a:pPr algn="just" fontAlgn="base">
              <a:lnSpc>
                <a:spcPct val="150000"/>
              </a:lnSpc>
            </a:pPr>
            <a:r>
              <a:rPr lang="en-US" sz="2000" b="1" dirty="0" err="1"/>
              <a:t>OpenCV</a:t>
            </a:r>
            <a:r>
              <a:rPr lang="en-US" sz="2000" dirty="0"/>
              <a:t> is the huge open-source library for the computer vision, machine learning, and image processing and now it plays a major role in real-time operation which is very important in today’s systems. By using it, one can process images and videos to identify objects, faces, or even handwriting of a human. When it integrated with various libraries, such as </a:t>
            </a:r>
            <a:r>
              <a:rPr lang="en-US" sz="2000" dirty="0" err="1"/>
              <a:t>NumPy</a:t>
            </a:r>
            <a:r>
              <a:rPr lang="en-US" sz="2000" dirty="0"/>
              <a:t>, python is capable of processing the </a:t>
            </a:r>
            <a:r>
              <a:rPr lang="en-US" sz="2000" dirty="0" err="1"/>
              <a:t>OpenCV</a:t>
            </a:r>
            <a:r>
              <a:rPr lang="en-US" sz="2000" dirty="0"/>
              <a:t> array structure for analysis. To Identify image pattern and its various features we use vector space and perform mathematical operations on these features. </a:t>
            </a:r>
            <a:endParaRPr lang="en-IN" sz="2000" dirty="0"/>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dirty="0"/>
          </a:p>
        </p:txBody>
      </p:sp>
    </p:spTree>
    <p:extLst>
      <p:ext uri="{BB962C8B-B14F-4D97-AF65-F5344CB8AC3E}">
        <p14:creationId xmlns:p14="http://schemas.microsoft.com/office/powerpoint/2010/main" val="1091690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dirty="0"/>
          </a:p>
        </p:txBody>
      </p:sp>
      <p:pic>
        <p:nvPicPr>
          <p:cNvPr id="6" name="Picture 5" descr="C:\Users\sathi\Desktop\hand_landmark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100" y="1981200"/>
            <a:ext cx="8153400" cy="3276600"/>
          </a:xfrm>
          <a:prstGeom prst="rect">
            <a:avLst/>
          </a:prstGeom>
          <a:noFill/>
          <a:ln>
            <a:noFill/>
          </a:ln>
        </p:spPr>
      </p:pic>
      <p:sp>
        <p:nvSpPr>
          <p:cNvPr id="7" name="Rectangle 6"/>
          <p:cNvSpPr/>
          <p:nvPr/>
        </p:nvSpPr>
        <p:spPr>
          <a:xfrm>
            <a:off x="2489200" y="533400"/>
            <a:ext cx="4267200" cy="584775"/>
          </a:xfrm>
          <a:prstGeom prst="rect">
            <a:avLst/>
          </a:prstGeom>
        </p:spPr>
        <p:txBody>
          <a:bodyPr wrap="square">
            <a:spAutoFit/>
          </a:bodyPr>
          <a:lstStyle/>
          <a:p>
            <a:pPr algn="ctr"/>
            <a:r>
              <a:rPr lang="en-GB" sz="3200" b="1" dirty="0" smtClean="0">
                <a:solidFill>
                  <a:srgbClr val="FF6600"/>
                </a:solidFill>
              </a:rPr>
              <a:t>HAND LAND MARKS</a:t>
            </a:r>
            <a:endParaRPr lang="en-IN" sz="3200" dirty="0"/>
          </a:p>
        </p:txBody>
      </p:sp>
    </p:spTree>
    <p:extLst>
      <p:ext uri="{BB962C8B-B14F-4D97-AF65-F5344CB8AC3E}">
        <p14:creationId xmlns:p14="http://schemas.microsoft.com/office/powerpoint/2010/main" val="1703787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19400"/>
            <a:ext cx="8229600" cy="1143000"/>
          </a:xfrm>
        </p:spPr>
        <p:txBody>
          <a:bodyPr>
            <a:normAutofit/>
          </a:bodyPr>
          <a:lstStyle/>
          <a:p>
            <a:r>
              <a:rPr lang="en-IN" sz="6000" b="1" dirty="0">
                <a:solidFill>
                  <a:srgbClr val="FF6600"/>
                </a:solidFill>
                <a:latin typeface="+mn-lt"/>
              </a:rPr>
              <a:t>INTRODUCTION</a:t>
            </a:r>
            <a:endParaRPr lang="en-US" sz="6000" b="1" dirty="0">
              <a:solidFill>
                <a:srgbClr val="FF6600"/>
              </a:solidFill>
              <a:latin typeface="+mn-lt"/>
            </a:endParaRPr>
          </a:p>
        </p:txBody>
      </p:sp>
      <p:sp>
        <p:nvSpPr>
          <p:cNvPr id="4" name="Footer Placeholder 3"/>
          <p:cNvSpPr>
            <a:spLocks noGrp="1"/>
          </p:cNvSpPr>
          <p:nvPr>
            <p:ph type="ftr" sz="quarter" idx="11"/>
          </p:nvPr>
        </p:nvSpPr>
        <p:spPr>
          <a:xfrm>
            <a:off x="2057400" y="6356350"/>
            <a:ext cx="5181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141" y="-9332"/>
            <a:ext cx="8229600" cy="1143000"/>
          </a:xfrm>
        </p:spPr>
        <p:txBody>
          <a:bodyPr>
            <a:normAutofit/>
          </a:bodyPr>
          <a:lstStyle/>
          <a:p>
            <a:r>
              <a:rPr lang="en-GB" sz="4000" b="1" dirty="0" smtClean="0">
                <a:solidFill>
                  <a:srgbClr val="FF6600"/>
                </a:solidFill>
                <a:latin typeface="+mn-lt"/>
              </a:rPr>
              <a:t>PYAUTOGUI</a:t>
            </a:r>
            <a:endParaRPr lang="en-GB" sz="4000" dirty="0">
              <a:solidFill>
                <a:srgbClr val="3399FF"/>
              </a:solidFill>
              <a:latin typeface="+mn-lt"/>
            </a:endParaRPr>
          </a:p>
        </p:txBody>
      </p:sp>
      <p:sp>
        <p:nvSpPr>
          <p:cNvPr id="3" name="Content Placeholder 2"/>
          <p:cNvSpPr>
            <a:spLocks noGrp="1"/>
          </p:cNvSpPr>
          <p:nvPr>
            <p:ph idx="1"/>
          </p:nvPr>
        </p:nvSpPr>
        <p:spPr>
          <a:xfrm>
            <a:off x="285750" y="946150"/>
            <a:ext cx="8229600" cy="5410200"/>
          </a:xfrm>
        </p:spPr>
        <p:txBody>
          <a:bodyPr>
            <a:normAutofit fontScale="92500" lnSpcReduction="10000"/>
          </a:bodyPr>
          <a:lstStyle/>
          <a:p>
            <a:pPr marL="0" indent="0" algn="just">
              <a:lnSpc>
                <a:spcPct val="150000"/>
              </a:lnSpc>
              <a:buNone/>
            </a:pPr>
            <a:r>
              <a:rPr lang="en-US" sz="2000" dirty="0" smtClean="0"/>
              <a:t>	Python </a:t>
            </a:r>
            <a:r>
              <a:rPr lang="en-US" sz="2000" dirty="0" err="1"/>
              <a:t>pyautogui</a:t>
            </a:r>
            <a:r>
              <a:rPr lang="en-US" sz="2000" dirty="0"/>
              <a:t> library is an automation library that allows mouse and keyboard control. Or we can say that it facilitates us to automate the movement of the mouse and keyboard to establish the interaction with the other application using the Python script. It provides many features, and a few are given below</a:t>
            </a:r>
            <a:r>
              <a:rPr lang="en-US" sz="2000" dirty="0" smtClean="0"/>
              <a:t>.</a:t>
            </a:r>
          </a:p>
          <a:p>
            <a:pPr marL="0" indent="0" algn="just">
              <a:lnSpc>
                <a:spcPct val="150000"/>
              </a:lnSpc>
              <a:buNone/>
            </a:pPr>
            <a:endParaRPr lang="en-IN" sz="2000" dirty="0"/>
          </a:p>
          <a:p>
            <a:pPr lvl="0" algn="just">
              <a:lnSpc>
                <a:spcPct val="150000"/>
              </a:lnSpc>
            </a:pPr>
            <a:r>
              <a:rPr lang="en-US" sz="2000" dirty="0"/>
              <a:t>We can move the mouse and click in the other applications' window.</a:t>
            </a:r>
            <a:endParaRPr lang="en-IN" sz="2000" dirty="0"/>
          </a:p>
          <a:p>
            <a:pPr lvl="0" algn="just">
              <a:lnSpc>
                <a:spcPct val="150000"/>
              </a:lnSpc>
            </a:pPr>
            <a:r>
              <a:rPr lang="en-US" sz="2000" dirty="0"/>
              <a:t>We can send the keystrokes to the other applications. For example - filling out the form, typing the search query to browser, etc.</a:t>
            </a:r>
            <a:endParaRPr lang="en-IN" sz="2000" dirty="0"/>
          </a:p>
          <a:p>
            <a:pPr lvl="0" algn="just">
              <a:lnSpc>
                <a:spcPct val="150000"/>
              </a:lnSpc>
            </a:pPr>
            <a:r>
              <a:rPr lang="en-US" sz="2000" dirty="0"/>
              <a:t>We can also take snapshots and give an image.</a:t>
            </a:r>
            <a:endParaRPr lang="en-IN" sz="2000" dirty="0"/>
          </a:p>
          <a:p>
            <a:pPr lvl="0" algn="just">
              <a:lnSpc>
                <a:spcPct val="150000"/>
              </a:lnSpc>
            </a:pPr>
            <a:r>
              <a:rPr lang="en-US" sz="2000" dirty="0"/>
              <a:t>It allows us to locate a window of the application, and move, maximize, minimize, resizes, or close it.</a:t>
            </a:r>
            <a:endParaRPr lang="en-IN" sz="2000" dirty="0"/>
          </a:p>
          <a:p>
            <a:pPr lvl="0" algn="just">
              <a:lnSpc>
                <a:spcPct val="150000"/>
              </a:lnSpc>
            </a:pPr>
            <a:r>
              <a:rPr lang="en-US" sz="2000" dirty="0"/>
              <a:t>Display alert and message boxes.</a:t>
            </a:r>
            <a:endParaRPr lang="en-IN" sz="2000" dirty="0"/>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dirty="0"/>
          </a:p>
        </p:txBody>
      </p:sp>
    </p:spTree>
    <p:extLst>
      <p:ext uri="{BB962C8B-B14F-4D97-AF65-F5344CB8AC3E}">
        <p14:creationId xmlns:p14="http://schemas.microsoft.com/office/powerpoint/2010/main" val="212077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141" y="-9332"/>
            <a:ext cx="8229600" cy="1143000"/>
          </a:xfrm>
        </p:spPr>
        <p:txBody>
          <a:bodyPr>
            <a:normAutofit/>
          </a:bodyPr>
          <a:lstStyle/>
          <a:p>
            <a:r>
              <a:rPr lang="en-GB" sz="4000" b="1" dirty="0" smtClean="0">
                <a:solidFill>
                  <a:srgbClr val="FF6600"/>
                </a:solidFill>
                <a:latin typeface="+mn-lt"/>
              </a:rPr>
              <a:t>TKINTER</a:t>
            </a:r>
            <a:endParaRPr lang="en-GB" sz="4000" dirty="0">
              <a:solidFill>
                <a:srgbClr val="3399FF"/>
              </a:solidFill>
              <a:latin typeface="+mn-lt"/>
            </a:endParaRPr>
          </a:p>
        </p:txBody>
      </p:sp>
      <p:sp>
        <p:nvSpPr>
          <p:cNvPr id="3" name="Content Placeholder 2"/>
          <p:cNvSpPr>
            <a:spLocks noGrp="1"/>
          </p:cNvSpPr>
          <p:nvPr>
            <p:ph idx="1"/>
          </p:nvPr>
        </p:nvSpPr>
        <p:spPr>
          <a:xfrm>
            <a:off x="797011" y="1600200"/>
            <a:ext cx="7545859" cy="5410200"/>
          </a:xfrm>
        </p:spPr>
        <p:txBody>
          <a:bodyPr>
            <a:normAutofit/>
          </a:bodyPr>
          <a:lstStyle/>
          <a:p>
            <a:pPr marL="0" indent="0" algn="just">
              <a:lnSpc>
                <a:spcPct val="150000"/>
              </a:lnSpc>
              <a:spcAft>
                <a:spcPts val="60"/>
              </a:spcAft>
              <a:buNone/>
            </a:pPr>
            <a:r>
              <a:rPr lang="en-US" sz="2000" dirty="0" smtClean="0"/>
              <a:t>	Python </a:t>
            </a:r>
            <a:r>
              <a:rPr lang="en-US" sz="2000" dirty="0"/>
              <a:t>offers multiple options for developing GUI (Graphical User Interface). Out of all the GUI methods, </a:t>
            </a:r>
            <a:r>
              <a:rPr lang="en-US" sz="2000" dirty="0" err="1"/>
              <a:t>tkinter</a:t>
            </a:r>
            <a:r>
              <a:rPr lang="en-US" sz="2000" dirty="0"/>
              <a:t> is the most commonly used method. It is a standard Python interface to the </a:t>
            </a:r>
            <a:r>
              <a:rPr lang="en-US" sz="2000" dirty="0" err="1"/>
              <a:t>Tk</a:t>
            </a:r>
            <a:r>
              <a:rPr lang="en-US" sz="2000" dirty="0"/>
              <a:t> GUI toolkit shipped with Python. Python with </a:t>
            </a:r>
            <a:r>
              <a:rPr lang="en-US" sz="2000" dirty="0" err="1"/>
              <a:t>tkinter</a:t>
            </a:r>
            <a:r>
              <a:rPr lang="en-US" sz="2000" dirty="0"/>
              <a:t> is the fastest and easiest way to create the GUI applications. Creating a GUI using </a:t>
            </a:r>
            <a:r>
              <a:rPr lang="en-US" sz="2000" dirty="0" err="1"/>
              <a:t>tkinter</a:t>
            </a:r>
            <a:r>
              <a:rPr lang="en-US" sz="2000" dirty="0"/>
              <a:t> is an easy task.</a:t>
            </a:r>
            <a:endParaRPr lang="en-IN" sz="2000" dirty="0">
              <a:solidFill>
                <a:srgbClr val="000000"/>
              </a:solidFill>
              <a:ea typeface="Times New Roman" panose="02020603050405020304" pitchFamily="18" charset="0"/>
            </a:endParaRPr>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3750377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rmAutofit/>
          </a:bodyPr>
          <a:lstStyle/>
          <a:p>
            <a:r>
              <a:rPr lang="en-GB" sz="4000" b="1" dirty="0" smtClean="0">
                <a:solidFill>
                  <a:srgbClr val="FF6600"/>
                </a:solidFill>
                <a:latin typeface="+mn-lt"/>
              </a:rPr>
              <a:t>TESTING</a:t>
            </a:r>
            <a:endParaRPr lang="en-GB" sz="4000" dirty="0">
              <a:solidFill>
                <a:srgbClr val="3399FF"/>
              </a:solidFill>
              <a:latin typeface="+mn-lt"/>
            </a:endParaRPr>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dirty="0"/>
          </a:p>
        </p:txBody>
      </p:sp>
    </p:spTree>
    <p:extLst>
      <p:ext uri="{BB962C8B-B14F-4D97-AF65-F5344CB8AC3E}">
        <p14:creationId xmlns:p14="http://schemas.microsoft.com/office/powerpoint/2010/main" val="1025578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00"/>
                </a:solidFill>
                <a:latin typeface="+mn-lt"/>
              </a:rPr>
              <a:t>DEBUGGING</a:t>
            </a:r>
          </a:p>
        </p:txBody>
      </p:sp>
      <p:sp>
        <p:nvSpPr>
          <p:cNvPr id="3" name="Content Placeholder 2"/>
          <p:cNvSpPr>
            <a:spLocks noGrp="1"/>
          </p:cNvSpPr>
          <p:nvPr>
            <p:ph idx="1"/>
          </p:nvPr>
        </p:nvSpPr>
        <p:spPr/>
        <p:txBody>
          <a:bodyPr>
            <a:normAutofit/>
          </a:bodyPr>
          <a:lstStyle/>
          <a:p>
            <a:pPr algn="just">
              <a:lnSpc>
                <a:spcPct val="150000"/>
              </a:lnSpc>
              <a:buFont typeface="Wingdings" pitchFamily="2" charset="2"/>
              <a:buChar char="Ø"/>
            </a:pPr>
            <a:r>
              <a:rPr lang="en-US" sz="2000" dirty="0"/>
              <a:t>The purpose of debugging/testing is to discover errors. Testing is the process of trying to discover every conceivable fault or weakness in a work product.</a:t>
            </a:r>
          </a:p>
          <a:p>
            <a:pPr algn="just">
              <a:lnSpc>
                <a:spcPct val="150000"/>
              </a:lnSpc>
              <a:buFont typeface="Wingdings" pitchFamily="2" charset="2"/>
              <a:buChar char="Ø"/>
            </a:pPr>
            <a:r>
              <a:rPr lang="en-US" sz="2000" dirty="0"/>
              <a:t>It is the process of exercising software with the intent of ensuring that the Software system meets its requirements and user expectations and does not fail in an unacceptable manner.</a:t>
            </a:r>
          </a:p>
          <a:p>
            <a:pPr algn="just">
              <a:lnSpc>
                <a:spcPct val="150000"/>
              </a:lnSpc>
              <a:buFont typeface="Wingdings" pitchFamily="2" charset="2"/>
              <a:buChar char="Ø"/>
            </a:pPr>
            <a:r>
              <a:rPr lang="en-US" sz="2000" dirty="0"/>
              <a:t> There are various types of test. Each test type addresses a specific testing requirement.</a:t>
            </a:r>
          </a:p>
          <a:p>
            <a:pPr marL="0" indent="0">
              <a:buNone/>
            </a:pPr>
            <a:endParaRPr lang="en-US" sz="2000" dirty="0">
              <a:latin typeface="Calisto MT" pitchFamily="18" charset="0"/>
            </a:endParaRPr>
          </a:p>
        </p:txBody>
      </p:sp>
      <p:sp>
        <p:nvSpPr>
          <p:cNvPr id="4" name="Footer Placeholder 3"/>
          <p:cNvSpPr>
            <a:spLocks noGrp="1"/>
          </p:cNvSpPr>
          <p:nvPr>
            <p:ph type="ftr" sz="quarter" idx="11"/>
          </p:nvPr>
        </p:nvSpPr>
        <p:spPr/>
        <p:txBody>
          <a:bodyPr/>
          <a:lstStyle/>
          <a:p>
            <a:r>
              <a:rPr lang="en-US" dirty="0"/>
              <a:t>PLAGIARISM DETECTION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313972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GB" sz="4000" b="1" dirty="0" smtClean="0">
                <a:solidFill>
                  <a:srgbClr val="FF6600"/>
                </a:solidFill>
                <a:latin typeface="+mn-lt"/>
              </a:rPr>
              <a:t>TEST CASES</a:t>
            </a:r>
            <a:endParaRPr lang="en-GB" sz="4000" dirty="0">
              <a:solidFill>
                <a:srgbClr val="3399FF"/>
              </a:solidFill>
              <a:latin typeface="+mn-lt"/>
            </a:endParaRPr>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734424839"/>
              </p:ext>
            </p:extLst>
          </p:nvPr>
        </p:nvGraphicFramePr>
        <p:xfrm>
          <a:off x="1066800" y="1397792"/>
          <a:ext cx="6781799" cy="4541565"/>
        </p:xfrm>
        <a:graphic>
          <a:graphicData uri="http://schemas.openxmlformats.org/drawingml/2006/table">
            <a:tbl>
              <a:tblPr firstRow="1" firstCol="1" bandRow="1">
                <a:tableStyleId>{5C22544A-7EE6-4342-B048-85BDC9FD1C3A}</a:tableStyleId>
              </a:tblPr>
              <a:tblGrid>
                <a:gridCol w="2039392"/>
                <a:gridCol w="1925918"/>
                <a:gridCol w="1752186"/>
                <a:gridCol w="1064303"/>
              </a:tblGrid>
              <a:tr h="342455">
                <a:tc>
                  <a:txBody>
                    <a:bodyPr/>
                    <a:lstStyle/>
                    <a:p>
                      <a:pPr algn="ctr">
                        <a:lnSpc>
                          <a:spcPct val="150000"/>
                        </a:lnSpc>
                        <a:spcAft>
                          <a:spcPts val="0"/>
                        </a:spcAft>
                      </a:pPr>
                      <a:r>
                        <a:rPr lang="en-US" sz="1100" spc="-15" dirty="0">
                          <a:effectLst/>
                        </a:rPr>
                        <a:t>Inputs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Expected Output</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Actual Output</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Result</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a:effectLst/>
                        </a:rPr>
                        <a:t>No hands in-front of camera</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dirty="0">
                          <a:effectLst/>
                        </a:rPr>
                        <a:t>No detection of hands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No detection of hands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342455">
                <a:tc>
                  <a:txBody>
                    <a:bodyPr/>
                    <a:lstStyle/>
                    <a:p>
                      <a:pPr algn="ctr">
                        <a:lnSpc>
                          <a:spcPct val="150000"/>
                        </a:lnSpc>
                        <a:spcAft>
                          <a:spcPts val="0"/>
                        </a:spcAft>
                      </a:pPr>
                      <a:r>
                        <a:rPr lang="en-US" sz="1100" spc="-15">
                          <a:effectLst/>
                        </a:rPr>
                        <a:t>Single Hand </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dirty="0">
                          <a:effectLst/>
                        </a:rPr>
                        <a:t>Detected</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Detected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342455">
                <a:tc>
                  <a:txBody>
                    <a:bodyPr/>
                    <a:lstStyle/>
                    <a:p>
                      <a:pPr algn="ctr">
                        <a:lnSpc>
                          <a:spcPct val="150000"/>
                        </a:lnSpc>
                        <a:spcAft>
                          <a:spcPts val="0"/>
                        </a:spcAft>
                      </a:pPr>
                      <a:r>
                        <a:rPr lang="en-US" sz="1100" spc="-15" dirty="0">
                          <a:effectLst/>
                        </a:rPr>
                        <a:t>Two Hands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Detected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dirty="0">
                          <a:effectLst/>
                        </a:rPr>
                        <a:t>Detected</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dirty="0">
                          <a:effectLst/>
                        </a:rPr>
                        <a:t>More Than Two Hands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Only Two Hands Detected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Only Two Hands Detected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dirty="0">
                          <a:effectLst/>
                        </a:rPr>
                        <a:t>Single Finger Up</a:t>
                      </a:r>
                      <a:endParaRPr lang="en-IN" sz="1000" dirty="0">
                        <a:effectLst/>
                      </a:endParaRPr>
                    </a:p>
                    <a:p>
                      <a:pPr algn="ctr">
                        <a:lnSpc>
                          <a:spcPct val="150000"/>
                        </a:lnSpc>
                        <a:spcAft>
                          <a:spcPts val="0"/>
                        </a:spcAft>
                      </a:pPr>
                      <a:r>
                        <a:rPr lang="en-US" sz="1100" spc="-15" dirty="0">
                          <a:effectLst/>
                        </a:rPr>
                        <a:t>[0,1,0,0,0]</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Mouse moved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Mouse Moved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dirty="0">
                          <a:effectLst/>
                        </a:rPr>
                        <a:t>Two Fingers Up</a:t>
                      </a:r>
                      <a:endParaRPr lang="en-IN" sz="1000" dirty="0">
                        <a:effectLst/>
                      </a:endParaRPr>
                    </a:p>
                    <a:p>
                      <a:pPr algn="ctr">
                        <a:lnSpc>
                          <a:spcPct val="150000"/>
                        </a:lnSpc>
                        <a:spcAft>
                          <a:spcPts val="0"/>
                        </a:spcAft>
                      </a:pPr>
                      <a:r>
                        <a:rPr lang="en-US" sz="1100" spc="-15" dirty="0">
                          <a:effectLst/>
                        </a:rPr>
                        <a:t>[0,1,1,0,0]</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Mouse movement and Single click</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Mouse movement and single click</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a:effectLst/>
                        </a:rPr>
                        <a:t>Thumb Finger Up</a:t>
                      </a:r>
                      <a:endParaRPr lang="en-IN" sz="1000">
                        <a:effectLst/>
                      </a:endParaRPr>
                    </a:p>
                    <a:p>
                      <a:pPr algn="ctr">
                        <a:lnSpc>
                          <a:spcPct val="150000"/>
                        </a:lnSpc>
                        <a:spcAft>
                          <a:spcPts val="0"/>
                        </a:spcAft>
                      </a:pPr>
                      <a:r>
                        <a:rPr lang="en-US" sz="1100" spc="-15">
                          <a:effectLst/>
                        </a:rPr>
                        <a:t>[1,0,0,0,0]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Scroll Up</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Scroll Up</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a:effectLst/>
                        </a:rPr>
                        <a:t>Little Finger Up</a:t>
                      </a:r>
                      <a:endParaRPr lang="en-IN" sz="1000">
                        <a:effectLst/>
                      </a:endParaRPr>
                    </a:p>
                    <a:p>
                      <a:pPr algn="ctr">
                        <a:lnSpc>
                          <a:spcPct val="150000"/>
                        </a:lnSpc>
                        <a:spcAft>
                          <a:spcPts val="0"/>
                        </a:spcAft>
                      </a:pPr>
                      <a:r>
                        <a:rPr lang="en-US" sz="1100" spc="-15">
                          <a:effectLst/>
                        </a:rPr>
                        <a:t>[0,0,0,0,1]</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Scroll Down</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Scroll Down </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a:effectLst/>
                        </a:rPr>
                        <a:t>All Fingers Down</a:t>
                      </a:r>
                      <a:endParaRPr lang="en-IN" sz="1000">
                        <a:effectLst/>
                      </a:endParaRPr>
                    </a:p>
                    <a:p>
                      <a:pPr algn="ctr">
                        <a:lnSpc>
                          <a:spcPct val="150000"/>
                        </a:lnSpc>
                        <a:spcAft>
                          <a:spcPts val="0"/>
                        </a:spcAft>
                      </a:pPr>
                      <a:r>
                        <a:rPr lang="en-US" sz="1100" spc="-15">
                          <a:effectLst/>
                        </a:rPr>
                        <a:t>[0,0,0,0,0]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Application Closed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Application Closed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dirty="0">
                          <a:effectLst/>
                        </a:rPr>
                        <a:t>Pass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34424839"/>
              </p:ext>
            </p:extLst>
          </p:nvPr>
        </p:nvGraphicFramePr>
        <p:xfrm>
          <a:off x="1066800" y="1371600"/>
          <a:ext cx="6781799" cy="4541565"/>
        </p:xfrm>
        <a:graphic>
          <a:graphicData uri="http://schemas.openxmlformats.org/drawingml/2006/table">
            <a:tbl>
              <a:tblPr firstRow="1" firstCol="1" bandRow="1">
                <a:tableStyleId>{5C22544A-7EE6-4342-B048-85BDC9FD1C3A}</a:tableStyleId>
              </a:tblPr>
              <a:tblGrid>
                <a:gridCol w="2039392"/>
                <a:gridCol w="1925918"/>
                <a:gridCol w="1752186"/>
                <a:gridCol w="1064303"/>
              </a:tblGrid>
              <a:tr h="342455">
                <a:tc>
                  <a:txBody>
                    <a:bodyPr/>
                    <a:lstStyle/>
                    <a:p>
                      <a:pPr algn="ctr">
                        <a:lnSpc>
                          <a:spcPct val="150000"/>
                        </a:lnSpc>
                        <a:spcAft>
                          <a:spcPts val="0"/>
                        </a:spcAft>
                      </a:pPr>
                      <a:r>
                        <a:rPr lang="en-US" sz="1100" spc="-15" dirty="0">
                          <a:effectLst/>
                        </a:rPr>
                        <a:t>Inputs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Expected Output</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Actual Output</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Result</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a:effectLst/>
                        </a:rPr>
                        <a:t>No hands in-front of camera</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dirty="0">
                          <a:effectLst/>
                        </a:rPr>
                        <a:t>No detection of hands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No detection of hands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342455">
                <a:tc>
                  <a:txBody>
                    <a:bodyPr/>
                    <a:lstStyle/>
                    <a:p>
                      <a:pPr algn="ctr">
                        <a:lnSpc>
                          <a:spcPct val="150000"/>
                        </a:lnSpc>
                        <a:spcAft>
                          <a:spcPts val="0"/>
                        </a:spcAft>
                      </a:pPr>
                      <a:r>
                        <a:rPr lang="en-US" sz="1100" spc="-15">
                          <a:effectLst/>
                        </a:rPr>
                        <a:t>Single Hand </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dirty="0">
                          <a:effectLst/>
                        </a:rPr>
                        <a:t>Detected</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Detected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342455">
                <a:tc>
                  <a:txBody>
                    <a:bodyPr/>
                    <a:lstStyle/>
                    <a:p>
                      <a:pPr algn="ctr">
                        <a:lnSpc>
                          <a:spcPct val="150000"/>
                        </a:lnSpc>
                        <a:spcAft>
                          <a:spcPts val="0"/>
                        </a:spcAft>
                      </a:pPr>
                      <a:r>
                        <a:rPr lang="en-US" sz="1100" spc="-15" dirty="0">
                          <a:effectLst/>
                        </a:rPr>
                        <a:t>Two Hands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Detected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dirty="0">
                          <a:effectLst/>
                        </a:rPr>
                        <a:t>Detected</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dirty="0">
                          <a:effectLst/>
                        </a:rPr>
                        <a:t>More Than Two Hands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Only Two Hands Detected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Only Two Hands Detected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dirty="0">
                          <a:effectLst/>
                        </a:rPr>
                        <a:t>Single Finger Up</a:t>
                      </a:r>
                      <a:endParaRPr lang="en-IN" sz="1000" dirty="0">
                        <a:effectLst/>
                      </a:endParaRPr>
                    </a:p>
                    <a:p>
                      <a:pPr algn="ctr">
                        <a:lnSpc>
                          <a:spcPct val="150000"/>
                        </a:lnSpc>
                        <a:spcAft>
                          <a:spcPts val="0"/>
                        </a:spcAft>
                      </a:pPr>
                      <a:r>
                        <a:rPr lang="en-US" sz="1100" spc="-15" dirty="0">
                          <a:effectLst/>
                        </a:rPr>
                        <a:t>[0,1,0,0,0]</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Mouse moved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Mouse Moved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dirty="0">
                          <a:effectLst/>
                        </a:rPr>
                        <a:t>Two Fingers Up</a:t>
                      </a:r>
                      <a:endParaRPr lang="en-IN" sz="1000" dirty="0">
                        <a:effectLst/>
                      </a:endParaRPr>
                    </a:p>
                    <a:p>
                      <a:pPr algn="ctr">
                        <a:lnSpc>
                          <a:spcPct val="150000"/>
                        </a:lnSpc>
                        <a:spcAft>
                          <a:spcPts val="0"/>
                        </a:spcAft>
                      </a:pPr>
                      <a:r>
                        <a:rPr lang="en-US" sz="1100" spc="-15" dirty="0">
                          <a:effectLst/>
                        </a:rPr>
                        <a:t>[0,1,1,0,0]</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Mouse movement and Single click</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Mouse movement and single click</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a:effectLst/>
                        </a:rPr>
                        <a:t>Thumb Finger Up</a:t>
                      </a:r>
                      <a:endParaRPr lang="en-IN" sz="1000">
                        <a:effectLst/>
                      </a:endParaRPr>
                    </a:p>
                    <a:p>
                      <a:pPr algn="ctr">
                        <a:lnSpc>
                          <a:spcPct val="150000"/>
                        </a:lnSpc>
                        <a:spcAft>
                          <a:spcPts val="0"/>
                        </a:spcAft>
                      </a:pPr>
                      <a:r>
                        <a:rPr lang="en-US" sz="1100" spc="-15">
                          <a:effectLst/>
                        </a:rPr>
                        <a:t>[1,0,0,0,0]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Scroll Up</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Scroll Up</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a:effectLst/>
                        </a:rPr>
                        <a:t>Little Finger Up</a:t>
                      </a:r>
                      <a:endParaRPr lang="en-IN" sz="1000">
                        <a:effectLst/>
                      </a:endParaRPr>
                    </a:p>
                    <a:p>
                      <a:pPr algn="ctr">
                        <a:lnSpc>
                          <a:spcPct val="150000"/>
                        </a:lnSpc>
                        <a:spcAft>
                          <a:spcPts val="0"/>
                        </a:spcAft>
                      </a:pPr>
                      <a:r>
                        <a:rPr lang="en-US" sz="1100" spc="-15">
                          <a:effectLst/>
                        </a:rPr>
                        <a:t>[0,0,0,0,1]</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Scroll Down</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Scroll Down </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Pass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r h="499800">
                <a:tc>
                  <a:txBody>
                    <a:bodyPr/>
                    <a:lstStyle/>
                    <a:p>
                      <a:pPr algn="ctr">
                        <a:lnSpc>
                          <a:spcPct val="150000"/>
                        </a:lnSpc>
                        <a:spcAft>
                          <a:spcPts val="0"/>
                        </a:spcAft>
                      </a:pPr>
                      <a:r>
                        <a:rPr lang="en-US" sz="1100" spc="-15">
                          <a:effectLst/>
                        </a:rPr>
                        <a:t>All Fingers Down</a:t>
                      </a:r>
                      <a:endParaRPr lang="en-IN" sz="1000">
                        <a:effectLst/>
                      </a:endParaRPr>
                    </a:p>
                    <a:p>
                      <a:pPr algn="ctr">
                        <a:lnSpc>
                          <a:spcPct val="150000"/>
                        </a:lnSpc>
                        <a:spcAft>
                          <a:spcPts val="0"/>
                        </a:spcAft>
                      </a:pPr>
                      <a:r>
                        <a:rPr lang="en-US" sz="1100" spc="-15">
                          <a:effectLst/>
                        </a:rPr>
                        <a:t>[0,0,0,0,0]</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Application Closed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a:effectLst/>
                        </a:rPr>
                        <a:t>Application Closed</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c>
                  <a:txBody>
                    <a:bodyPr/>
                    <a:lstStyle/>
                    <a:p>
                      <a:pPr algn="ctr">
                        <a:lnSpc>
                          <a:spcPct val="150000"/>
                        </a:lnSpc>
                        <a:spcAft>
                          <a:spcPts val="0"/>
                        </a:spcAft>
                      </a:pPr>
                      <a:r>
                        <a:rPr lang="en-US" sz="1100" spc="-15" dirty="0">
                          <a:effectLst/>
                        </a:rPr>
                        <a:t>Pass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2475" marR="62475" marT="0" marB="0" anchor="ctr"/>
                </a:tc>
              </a:tr>
            </a:tbl>
          </a:graphicData>
        </a:graphic>
      </p:graphicFrame>
    </p:spTree>
    <p:extLst>
      <p:ext uri="{BB962C8B-B14F-4D97-AF65-F5344CB8AC3E}">
        <p14:creationId xmlns:p14="http://schemas.microsoft.com/office/powerpoint/2010/main" val="1131925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rmAutofit/>
          </a:bodyPr>
          <a:lstStyle/>
          <a:p>
            <a:r>
              <a:rPr lang="en-GB" sz="4000" b="1" dirty="0" smtClean="0">
                <a:solidFill>
                  <a:srgbClr val="FF6600"/>
                </a:solidFill>
                <a:latin typeface="+mn-lt"/>
              </a:rPr>
              <a:t>DEPLOYMENT</a:t>
            </a:r>
            <a:endParaRPr lang="en-GB" sz="4000" dirty="0">
              <a:solidFill>
                <a:srgbClr val="3399FF"/>
              </a:solidFill>
              <a:latin typeface="+mn-lt"/>
            </a:endParaRPr>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dirty="0"/>
          </a:p>
        </p:txBody>
      </p:sp>
    </p:spTree>
    <p:extLst>
      <p:ext uri="{BB962C8B-B14F-4D97-AF65-F5344CB8AC3E}">
        <p14:creationId xmlns:p14="http://schemas.microsoft.com/office/powerpoint/2010/main" val="2828097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066800"/>
            <a:ext cx="7620000" cy="4286250"/>
          </a:xfrm>
          <a:prstGeom prst="rect">
            <a:avLst/>
          </a:prstGeom>
        </p:spPr>
      </p:pic>
    </p:spTree>
    <p:extLst>
      <p:ext uri="{BB962C8B-B14F-4D97-AF65-F5344CB8AC3E}">
        <p14:creationId xmlns:p14="http://schemas.microsoft.com/office/powerpoint/2010/main" val="2157702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143000"/>
            <a:ext cx="7467600" cy="4200525"/>
          </a:xfrm>
          <a:prstGeom prst="rect">
            <a:avLst/>
          </a:prstGeom>
        </p:spPr>
      </p:pic>
    </p:spTree>
    <p:extLst>
      <p:ext uri="{BB962C8B-B14F-4D97-AF65-F5344CB8AC3E}">
        <p14:creationId xmlns:p14="http://schemas.microsoft.com/office/powerpoint/2010/main" val="2076886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990600"/>
            <a:ext cx="7772400" cy="4371975"/>
          </a:xfrm>
          <a:prstGeom prst="rect">
            <a:avLst/>
          </a:prstGeom>
        </p:spPr>
      </p:pic>
    </p:spTree>
    <p:extLst>
      <p:ext uri="{BB962C8B-B14F-4D97-AF65-F5344CB8AC3E}">
        <p14:creationId xmlns:p14="http://schemas.microsoft.com/office/powerpoint/2010/main" val="1912140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066800"/>
            <a:ext cx="7696200" cy="4329113"/>
          </a:xfrm>
          <a:prstGeom prst="rect">
            <a:avLst/>
          </a:prstGeom>
        </p:spPr>
      </p:pic>
    </p:spTree>
    <p:extLst>
      <p:ext uri="{BB962C8B-B14F-4D97-AF65-F5344CB8AC3E}">
        <p14:creationId xmlns:p14="http://schemas.microsoft.com/office/powerpoint/2010/main" val="373826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FF6600"/>
                </a:solidFill>
                <a:latin typeface="+mn-lt"/>
              </a:rPr>
              <a:t>OBJECTIVE</a:t>
            </a:r>
          </a:p>
        </p:txBody>
      </p:sp>
      <p:sp>
        <p:nvSpPr>
          <p:cNvPr id="3" name="Content Placeholder 2"/>
          <p:cNvSpPr>
            <a:spLocks noGrp="1"/>
          </p:cNvSpPr>
          <p:nvPr>
            <p:ph idx="1"/>
          </p:nvPr>
        </p:nvSpPr>
        <p:spPr>
          <a:xfrm>
            <a:off x="457200" y="1666081"/>
            <a:ext cx="8229600" cy="4525963"/>
          </a:xfrm>
        </p:spPr>
        <p:txBody>
          <a:bodyPr>
            <a:noAutofit/>
          </a:bodyPr>
          <a:lstStyle/>
          <a:p>
            <a:pPr marL="279400" indent="-285750" algn="just">
              <a:lnSpc>
                <a:spcPct val="102000"/>
              </a:lnSpc>
              <a:spcAft>
                <a:spcPts val="1065"/>
              </a:spcAft>
            </a:pPr>
            <a:r>
              <a:rPr lang="en-IN" sz="2000" dirty="0">
                <a:solidFill>
                  <a:srgbClr val="000000"/>
                </a:solidFill>
                <a:ea typeface="Times New Roman" panose="02020603050405020304" pitchFamily="18" charset="0"/>
              </a:rPr>
              <a:t>The basic objective is to develop a virtual mouse and keyboard using the concepts of hand gesture recognition and image processing which will ultimately move the mouse pointer according to the hand gestures, similarly with the help of the gesture can use keyboard functions which will be defined as per the convenience of the user. Reducing the cost of hardware. </a:t>
            </a:r>
          </a:p>
          <a:p>
            <a:pPr marL="279400" indent="-285750" algn="just">
              <a:lnSpc>
                <a:spcPct val="102000"/>
              </a:lnSpc>
              <a:spcAft>
                <a:spcPts val="1065"/>
              </a:spcAft>
            </a:pPr>
            <a:r>
              <a:rPr lang="en-IN" sz="2000" dirty="0">
                <a:solidFill>
                  <a:srgbClr val="000000"/>
                </a:solidFill>
                <a:ea typeface="Times New Roman" panose="02020603050405020304" pitchFamily="18" charset="0"/>
              </a:rPr>
              <a:t>This approach will make tasks trickier and more easier like creating 3D models ,browsing the imaginary part in medical world during surgery and one best thing is that without touching anything it can work even in architectural designs and in automated building. </a:t>
            </a:r>
          </a:p>
          <a:p>
            <a:pPr marL="0" indent="0" algn="just">
              <a:lnSpc>
                <a:spcPct val="150000"/>
              </a:lnSpc>
              <a:buNone/>
            </a:pPr>
            <a:endParaRPr lang="en-US" sz="1600" dirty="0">
              <a:latin typeface="Calisto MT" panose="02040603050505030304" pitchFamily="18" charset="0"/>
            </a:endParaRPr>
          </a:p>
        </p:txBody>
      </p:sp>
      <p:sp>
        <p:nvSpPr>
          <p:cNvPr id="4" name="Footer Placeholder 3"/>
          <p:cNvSpPr>
            <a:spLocks noGrp="1"/>
          </p:cNvSpPr>
          <p:nvPr>
            <p:ph type="ftr" sz="quarter" idx="11"/>
          </p:nvPr>
        </p:nvSpPr>
        <p:spPr>
          <a:xfrm>
            <a:off x="2209800" y="6440487"/>
            <a:ext cx="4724400" cy="196850"/>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40</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219200"/>
            <a:ext cx="7281334" cy="4095750"/>
          </a:xfrm>
          <a:prstGeom prst="rect">
            <a:avLst/>
          </a:prstGeom>
        </p:spPr>
      </p:pic>
    </p:spTree>
    <p:extLst>
      <p:ext uri="{BB962C8B-B14F-4D97-AF65-F5344CB8AC3E}">
        <p14:creationId xmlns:p14="http://schemas.microsoft.com/office/powerpoint/2010/main" val="2456537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41</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990600"/>
            <a:ext cx="7848600" cy="4414838"/>
          </a:xfrm>
          <a:prstGeom prst="rect">
            <a:avLst/>
          </a:prstGeom>
        </p:spPr>
      </p:pic>
    </p:spTree>
    <p:extLst>
      <p:ext uri="{BB962C8B-B14F-4D97-AF65-F5344CB8AC3E}">
        <p14:creationId xmlns:p14="http://schemas.microsoft.com/office/powerpoint/2010/main" val="2887032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143000"/>
          </a:xfrm>
        </p:spPr>
        <p:txBody>
          <a:bodyPr>
            <a:normAutofit/>
          </a:bodyPr>
          <a:lstStyle/>
          <a:p>
            <a:r>
              <a:rPr lang="en-GB" sz="4000" b="1" dirty="0" smtClean="0">
                <a:solidFill>
                  <a:srgbClr val="FF6600"/>
                </a:solidFill>
                <a:latin typeface="+mn-lt"/>
              </a:rPr>
              <a:t>CONCLUSION</a:t>
            </a:r>
            <a:endParaRPr lang="en-GB" sz="4000" dirty="0">
              <a:solidFill>
                <a:srgbClr val="3399FF"/>
              </a:solidFill>
              <a:latin typeface="+mn-lt"/>
            </a:endParaRPr>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dirty="0"/>
          </a:p>
        </p:txBody>
      </p:sp>
      <p:sp>
        <p:nvSpPr>
          <p:cNvPr id="3" name="Rectangle 2"/>
          <p:cNvSpPr/>
          <p:nvPr/>
        </p:nvSpPr>
        <p:spPr>
          <a:xfrm>
            <a:off x="838200" y="1239085"/>
            <a:ext cx="7696200" cy="4247317"/>
          </a:xfrm>
          <a:prstGeom prst="rect">
            <a:avLst/>
          </a:prstGeom>
        </p:spPr>
        <p:txBody>
          <a:bodyPr wrap="square">
            <a:spAutoFit/>
          </a:bodyPr>
          <a:lstStyle/>
          <a:p>
            <a:pPr algn="just">
              <a:lnSpc>
                <a:spcPct val="150000"/>
              </a:lnSpc>
            </a:pPr>
            <a:r>
              <a:rPr lang="en-US" dirty="0" smtClean="0">
                <a:latin typeface="Times New Roman" panose="02020603050405020304" pitchFamily="18" charset="0"/>
                <a:ea typeface="Times New Roman" panose="02020603050405020304" pitchFamily="18" charset="0"/>
              </a:rPr>
              <a:t>	In </a:t>
            </a:r>
            <a:r>
              <a:rPr lang="en-US" dirty="0">
                <a:latin typeface="Times New Roman" panose="02020603050405020304" pitchFamily="18" charset="0"/>
                <a:ea typeface="Times New Roman" panose="02020603050405020304" pitchFamily="18" charset="0"/>
              </a:rPr>
              <a:t>conclusion, a system that recognizes hand gestures and eliminates the need for a mouse and keyboard. This includes mouse cursor movement, drag and click, and keyboard features such as printing alphabets and other keyboard tasks. To separate the color/image of the hand from its background, the skin segmentation procedure is used. The method of removing an arm efficiently overcomes the problem of capturing the entire body in the camera. In summary, the suggested method can detect and recognize hand gestures in order to control mouse and keyboard functions as well as generate a realistic user interface. 3D printing, architectural renderings, and even medical procedures may all be done from anywhere to anyone. </a:t>
            </a:r>
            <a:endParaRPr lang="en-IN" dirty="0"/>
          </a:p>
        </p:txBody>
      </p:sp>
    </p:spTree>
    <p:extLst>
      <p:ext uri="{BB962C8B-B14F-4D97-AF65-F5344CB8AC3E}">
        <p14:creationId xmlns:p14="http://schemas.microsoft.com/office/powerpoint/2010/main" val="3100944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a:bodyPr>
          <a:lstStyle/>
          <a:p>
            <a:r>
              <a:rPr lang="en-GB" sz="4000" b="1" dirty="0" smtClean="0">
                <a:solidFill>
                  <a:srgbClr val="FF6600"/>
                </a:solidFill>
                <a:latin typeface="+mn-lt"/>
              </a:rPr>
              <a:t>FUTURE ENHANCEMENTS</a:t>
            </a:r>
            <a:endParaRPr lang="en-GB" sz="4000" dirty="0">
              <a:solidFill>
                <a:srgbClr val="3399FF"/>
              </a:solidFill>
              <a:latin typeface="+mn-lt"/>
            </a:endParaRPr>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dirty="0"/>
          </a:p>
        </p:txBody>
      </p:sp>
      <p:sp>
        <p:nvSpPr>
          <p:cNvPr id="3" name="Rectangle 2"/>
          <p:cNvSpPr/>
          <p:nvPr/>
        </p:nvSpPr>
        <p:spPr>
          <a:xfrm>
            <a:off x="1066800" y="1600200"/>
            <a:ext cx="7162800" cy="3831818"/>
          </a:xfrm>
          <a:prstGeom prst="rect">
            <a:avLst/>
          </a:prstGeom>
        </p:spPr>
        <p:txBody>
          <a:bodyPr wrap="square">
            <a:spAutoFit/>
          </a:bodyPr>
          <a:lstStyle/>
          <a:p>
            <a:pPr algn="just">
              <a:lnSpc>
                <a:spcPct val="150000"/>
              </a:lnSpc>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The work is to make PC understanding projects that can deal with continuous issues and to achieve targets of the affiliations and regular daily existence as well as individuals. There is a degree in encouraging the machines games, talk affirmation machine, language revelation, PC vision, ace systems, progressed mechanics, etc. the more you learn about AI sciences, for instance material science or science, the better. For the normal ways of managing Artificial Intelligence, find out about mind science and the tangible framework. Get to know some Machine vernaculars. It is savvy to focus on one crucial machine language.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692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141" y="-9332"/>
            <a:ext cx="8229600" cy="1143000"/>
          </a:xfrm>
        </p:spPr>
        <p:txBody>
          <a:bodyPr>
            <a:normAutofit/>
          </a:bodyPr>
          <a:lstStyle/>
          <a:p>
            <a:r>
              <a:rPr lang="en-GB" sz="4000" b="1" dirty="0">
                <a:solidFill>
                  <a:srgbClr val="FF6600"/>
                </a:solidFill>
                <a:latin typeface="+mn-lt"/>
              </a:rPr>
              <a:t>REFERENCES</a:t>
            </a:r>
            <a:endParaRPr lang="en-GB" sz="4000" dirty="0">
              <a:solidFill>
                <a:srgbClr val="3399FF"/>
              </a:solidFill>
              <a:latin typeface="+mn-lt"/>
            </a:endParaRPr>
          </a:p>
        </p:txBody>
      </p:sp>
      <p:sp>
        <p:nvSpPr>
          <p:cNvPr id="3" name="Content Placeholder 2"/>
          <p:cNvSpPr>
            <a:spLocks noGrp="1"/>
          </p:cNvSpPr>
          <p:nvPr>
            <p:ph idx="1"/>
          </p:nvPr>
        </p:nvSpPr>
        <p:spPr>
          <a:xfrm>
            <a:off x="381000" y="838200"/>
            <a:ext cx="8229600" cy="5410200"/>
          </a:xfrm>
        </p:spPr>
        <p:txBody>
          <a:bodyPr>
            <a:normAutofit fontScale="25000" lnSpcReduction="20000"/>
          </a:bodyPr>
          <a:lstStyle/>
          <a:p>
            <a:pPr algn="just">
              <a:lnSpc>
                <a:spcPct val="170000"/>
              </a:lnSpc>
            </a:pPr>
            <a:r>
              <a:rPr lang="en-IN" sz="6400" b="1" dirty="0" err="1">
                <a:solidFill>
                  <a:srgbClr val="000000"/>
                </a:solidFill>
                <a:ea typeface="Times New Roman" panose="02020603050405020304" pitchFamily="18" charset="0"/>
              </a:rPr>
              <a:t>Sugnik</a:t>
            </a:r>
            <a:r>
              <a:rPr lang="en-IN" sz="6400" b="1" dirty="0">
                <a:solidFill>
                  <a:srgbClr val="000000"/>
                </a:solidFill>
                <a:ea typeface="Times New Roman" panose="02020603050405020304" pitchFamily="18" charset="0"/>
              </a:rPr>
              <a:t> </a:t>
            </a:r>
            <a:r>
              <a:rPr lang="en-IN" sz="6400" b="1" dirty="0" err="1">
                <a:solidFill>
                  <a:srgbClr val="000000"/>
                </a:solidFill>
                <a:ea typeface="Times New Roman" panose="02020603050405020304" pitchFamily="18" charset="0"/>
              </a:rPr>
              <a:t>roy</a:t>
            </a:r>
            <a:r>
              <a:rPr lang="en-IN" sz="6400" b="1" dirty="0">
                <a:solidFill>
                  <a:srgbClr val="000000"/>
                </a:solidFill>
                <a:ea typeface="Times New Roman" panose="02020603050405020304" pitchFamily="18" charset="0"/>
              </a:rPr>
              <a:t>, </a:t>
            </a:r>
            <a:r>
              <a:rPr lang="en-IN" sz="6400" dirty="0">
                <a:solidFill>
                  <a:srgbClr val="000000"/>
                </a:solidFill>
                <a:ea typeface="Times New Roman" panose="02020603050405020304" pitchFamily="18" charset="0"/>
              </a:rPr>
              <a:t>Gesture recognition based virtual mouse and keyboard using convex hull method, 2020</a:t>
            </a:r>
            <a:r>
              <a:rPr lang="en-IN" sz="6400" dirty="0" smtClean="0">
                <a:solidFill>
                  <a:srgbClr val="000000"/>
                </a:solidFill>
                <a:ea typeface="Times New Roman" panose="02020603050405020304" pitchFamily="18" charset="0"/>
              </a:rPr>
              <a:t>.</a:t>
            </a:r>
          </a:p>
          <a:p>
            <a:pPr algn="just">
              <a:lnSpc>
                <a:spcPct val="170000"/>
              </a:lnSpc>
            </a:pPr>
            <a:r>
              <a:rPr lang="en-IN" sz="6400" dirty="0">
                <a:solidFill>
                  <a:srgbClr val="000000"/>
                </a:solidFill>
                <a:ea typeface="Times New Roman" panose="02020603050405020304" pitchFamily="18" charset="0"/>
              </a:rPr>
              <a:t> </a:t>
            </a:r>
            <a:r>
              <a:rPr lang="en-IN" sz="6400" b="1" dirty="0">
                <a:solidFill>
                  <a:srgbClr val="000000"/>
                </a:solidFill>
                <a:ea typeface="Times New Roman" panose="02020603050405020304" pitchFamily="18" charset="0"/>
              </a:rPr>
              <a:t>S.S. </a:t>
            </a:r>
            <a:r>
              <a:rPr lang="en-IN" sz="6400" b="1" dirty="0" err="1">
                <a:solidFill>
                  <a:srgbClr val="000000"/>
                </a:solidFill>
                <a:ea typeface="Times New Roman" panose="02020603050405020304" pitchFamily="18" charset="0"/>
              </a:rPr>
              <a:t>Rautaray</a:t>
            </a:r>
            <a:r>
              <a:rPr lang="en-IN" sz="6400" b="1" dirty="0">
                <a:solidFill>
                  <a:srgbClr val="000000"/>
                </a:solidFill>
                <a:ea typeface="Times New Roman" panose="02020603050405020304" pitchFamily="18" charset="0"/>
              </a:rPr>
              <a:t>, A. Agrawal</a:t>
            </a:r>
            <a:r>
              <a:rPr lang="en-IN" sz="6400" dirty="0">
                <a:solidFill>
                  <a:srgbClr val="000000"/>
                </a:solidFill>
                <a:ea typeface="Times New Roman" panose="02020603050405020304" pitchFamily="18" charset="0"/>
              </a:rPr>
              <a:t>, “Real Time Gesture Recognition System for Interaction in Dynamic Environment,” Procedia Technology, Vol. 4, pp 595- 599, 2019</a:t>
            </a:r>
            <a:r>
              <a:rPr lang="en-IN" sz="6400" dirty="0" smtClean="0">
                <a:solidFill>
                  <a:srgbClr val="000000"/>
                </a:solidFill>
                <a:ea typeface="Times New Roman" panose="02020603050405020304" pitchFamily="18" charset="0"/>
              </a:rPr>
              <a:t>.</a:t>
            </a:r>
          </a:p>
          <a:p>
            <a:pPr algn="just">
              <a:lnSpc>
                <a:spcPct val="170000"/>
              </a:lnSpc>
            </a:pPr>
            <a:r>
              <a:rPr lang="en-IN" sz="6400" dirty="0">
                <a:solidFill>
                  <a:srgbClr val="000000"/>
                </a:solidFill>
                <a:ea typeface="Times New Roman" panose="02020603050405020304" pitchFamily="18" charset="0"/>
              </a:rPr>
              <a:t> </a:t>
            </a:r>
            <a:r>
              <a:rPr lang="en-IN" sz="6400" b="1" dirty="0" err="1">
                <a:solidFill>
                  <a:srgbClr val="000000"/>
                </a:solidFill>
                <a:ea typeface="Times New Roman" panose="02020603050405020304" pitchFamily="18" charset="0"/>
              </a:rPr>
              <a:t>L.Yun</a:t>
            </a:r>
            <a:r>
              <a:rPr lang="en-IN" sz="6400" b="1" dirty="0">
                <a:solidFill>
                  <a:srgbClr val="000000"/>
                </a:solidFill>
                <a:ea typeface="Times New Roman" panose="02020603050405020304" pitchFamily="18" charset="0"/>
              </a:rPr>
              <a:t>, Z. </a:t>
            </a:r>
            <a:r>
              <a:rPr lang="en-IN" sz="6400" b="1" dirty="0" err="1">
                <a:solidFill>
                  <a:srgbClr val="000000"/>
                </a:solidFill>
                <a:ea typeface="Times New Roman" panose="02020603050405020304" pitchFamily="18" charset="0"/>
              </a:rPr>
              <a:t>Lifeng</a:t>
            </a:r>
            <a:r>
              <a:rPr lang="en-IN" sz="6400" b="1" dirty="0">
                <a:solidFill>
                  <a:srgbClr val="000000"/>
                </a:solidFill>
                <a:ea typeface="Times New Roman" panose="02020603050405020304" pitchFamily="18" charset="0"/>
              </a:rPr>
              <a:t>, Z. Shujun</a:t>
            </a:r>
            <a:r>
              <a:rPr lang="en-IN" sz="6400" dirty="0">
                <a:solidFill>
                  <a:srgbClr val="000000"/>
                </a:solidFill>
                <a:ea typeface="Times New Roman" panose="02020603050405020304" pitchFamily="18" charset="0"/>
              </a:rPr>
              <a:t>, “A Hand Gesture Recognition Method Based on Multi- Feature Fusion and Template Matching”, Procedia Engineering, Vol. 29, 2012. </a:t>
            </a:r>
          </a:p>
          <a:p>
            <a:pPr algn="just">
              <a:lnSpc>
                <a:spcPct val="170000"/>
              </a:lnSpc>
              <a:spcAft>
                <a:spcPts val="60"/>
              </a:spcAft>
            </a:pPr>
            <a:r>
              <a:rPr lang="en-IN" sz="6400" b="1" dirty="0" smtClean="0">
                <a:solidFill>
                  <a:srgbClr val="000000"/>
                </a:solidFill>
                <a:ea typeface="Times New Roman" panose="02020603050405020304" pitchFamily="18" charset="0"/>
              </a:rPr>
              <a:t>Mahajan </a:t>
            </a:r>
            <a:r>
              <a:rPr lang="en-IN" sz="6400" b="1" dirty="0">
                <a:solidFill>
                  <a:srgbClr val="000000"/>
                </a:solidFill>
                <a:ea typeface="Times New Roman" panose="02020603050405020304" pitchFamily="18" charset="0"/>
              </a:rPr>
              <a:t>A.R</a:t>
            </a:r>
            <a:r>
              <a:rPr lang="en-IN" sz="6400" dirty="0">
                <a:solidFill>
                  <a:srgbClr val="000000"/>
                </a:solidFill>
                <a:ea typeface="Times New Roman" panose="02020603050405020304" pitchFamily="18" charset="0"/>
              </a:rPr>
              <a:t>, ”A gestural user interface to Interact with the situation of taking into the whole body into the camera. In computer system ”, International Journal on Science and </a:t>
            </a:r>
            <a:r>
              <a:rPr lang="en-IN" sz="6400" dirty="0" smtClean="0">
                <a:solidFill>
                  <a:srgbClr val="000000"/>
                </a:solidFill>
                <a:ea typeface="Times New Roman" panose="02020603050405020304" pitchFamily="18" charset="0"/>
              </a:rPr>
              <a:t>Technology - 2012.</a:t>
            </a:r>
            <a:endParaRPr lang="en-IN" sz="6400" dirty="0">
              <a:solidFill>
                <a:srgbClr val="000000"/>
              </a:solidFill>
              <a:ea typeface="Times New Roman" panose="02020603050405020304" pitchFamily="18" charset="0"/>
            </a:endParaRPr>
          </a:p>
          <a:p>
            <a:pPr algn="just">
              <a:lnSpc>
                <a:spcPct val="170000"/>
              </a:lnSpc>
              <a:spcAft>
                <a:spcPts val="60"/>
              </a:spcAft>
            </a:pPr>
            <a:r>
              <a:rPr lang="en-IN" sz="6400" b="1" dirty="0">
                <a:solidFill>
                  <a:srgbClr val="000000"/>
                </a:solidFill>
                <a:ea typeface="Times New Roman" panose="02020603050405020304" pitchFamily="18" charset="0"/>
              </a:rPr>
              <a:t>R. Zaman, K. Noor</a:t>
            </a:r>
            <a:r>
              <a:rPr lang="en-IN" sz="6400" dirty="0">
                <a:solidFill>
                  <a:srgbClr val="000000"/>
                </a:solidFill>
                <a:ea typeface="Times New Roman" panose="02020603050405020304" pitchFamily="18" charset="0"/>
              </a:rPr>
              <a:t>, A. Ibraheem, “Hand Gesture </a:t>
            </a:r>
            <a:r>
              <a:rPr lang="en-IN" sz="6400" dirty="0" err="1">
                <a:solidFill>
                  <a:srgbClr val="000000"/>
                </a:solidFill>
                <a:ea typeface="Times New Roman" panose="02020603050405020304" pitchFamily="18" charset="0"/>
              </a:rPr>
              <a:t>Recognition:A</a:t>
            </a:r>
            <a:r>
              <a:rPr lang="en-IN" sz="6400" dirty="0">
                <a:solidFill>
                  <a:srgbClr val="000000"/>
                </a:solidFill>
                <a:ea typeface="Times New Roman" panose="02020603050405020304" pitchFamily="18" charset="0"/>
              </a:rPr>
              <a:t> Literature Review”, International Journal of Artificial Intelligence &amp; </a:t>
            </a:r>
            <a:r>
              <a:rPr lang="en-IN" sz="6400" dirty="0" smtClean="0">
                <a:solidFill>
                  <a:srgbClr val="000000"/>
                </a:solidFill>
                <a:ea typeface="Times New Roman" panose="02020603050405020304" pitchFamily="18" charset="0"/>
              </a:rPr>
              <a:t>Applications (IJAIA), Vol.3, No.4, July 2012. </a:t>
            </a:r>
          </a:p>
          <a:p>
            <a:pPr algn="just">
              <a:lnSpc>
                <a:spcPct val="170000"/>
              </a:lnSpc>
              <a:spcAft>
                <a:spcPts val="60"/>
              </a:spcAft>
            </a:pPr>
            <a:r>
              <a:rPr lang="en-IN" sz="6400" b="1" dirty="0">
                <a:solidFill>
                  <a:srgbClr val="000000"/>
                </a:solidFill>
                <a:ea typeface="Times New Roman" panose="02020603050405020304" pitchFamily="18" charset="0"/>
              </a:rPr>
              <a:t>Sadhana Rao</a:t>
            </a:r>
            <a:r>
              <a:rPr lang="en-IN" sz="6400" dirty="0">
                <a:solidFill>
                  <a:srgbClr val="000000"/>
                </a:solidFill>
                <a:ea typeface="Times New Roman" panose="02020603050405020304" pitchFamily="18" charset="0"/>
              </a:rPr>
              <a:t>, ” Sixth Sense Technology”, Proceedings of the International Conference on Communication and Computational is utilized to separate the colour/image of hand with its Intelligence– 2010.</a:t>
            </a:r>
          </a:p>
          <a:p>
            <a:pPr marL="0" indent="0" algn="just">
              <a:lnSpc>
                <a:spcPct val="170000"/>
              </a:lnSpc>
              <a:spcAft>
                <a:spcPts val="60"/>
              </a:spcAft>
              <a:buNone/>
            </a:pPr>
            <a:endParaRPr lang="en-IN" sz="6400" dirty="0">
              <a:solidFill>
                <a:srgbClr val="000000"/>
              </a:solidFill>
              <a:ea typeface="Times New Roman" panose="02020603050405020304" pitchFamily="18" charset="0"/>
            </a:endParaRPr>
          </a:p>
        </p:txBody>
      </p:sp>
      <p:sp>
        <p:nvSpPr>
          <p:cNvPr id="4" name="Footer Placeholder 3"/>
          <p:cNvSpPr>
            <a:spLocks noGrp="1"/>
          </p:cNvSpPr>
          <p:nvPr>
            <p:ph type="ftr" sz="quarter" idx="11"/>
          </p:nvPr>
        </p:nvSpPr>
        <p:spPr>
          <a:xfrm>
            <a:off x="2171700" y="6356350"/>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130425"/>
            <a:ext cx="7772400" cy="1831975"/>
          </a:xfrm>
        </p:spPr>
        <p:txBody>
          <a:bodyPr>
            <a:normAutofit/>
          </a:bodyPr>
          <a:lstStyle/>
          <a:p>
            <a:r>
              <a:rPr lang="en-GB" sz="7200" b="1" i="1" dirty="0">
                <a:solidFill>
                  <a:srgbClr val="FF6600"/>
                </a:solidFill>
                <a:latin typeface="+mn-lt"/>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solidFill>
                  <a:srgbClr val="FF6600"/>
                </a:solidFill>
                <a:latin typeface="+mn-lt"/>
              </a:rPr>
              <a:t>PROBLEM STATEMENT</a:t>
            </a:r>
          </a:p>
        </p:txBody>
      </p:sp>
      <p:sp>
        <p:nvSpPr>
          <p:cNvPr id="3" name="Content Placeholder 2"/>
          <p:cNvSpPr>
            <a:spLocks noGrp="1"/>
          </p:cNvSpPr>
          <p:nvPr>
            <p:ph idx="1"/>
          </p:nvPr>
        </p:nvSpPr>
        <p:spPr>
          <a:xfrm>
            <a:off x="1028700" y="1741467"/>
            <a:ext cx="7086600" cy="4430733"/>
          </a:xfrm>
        </p:spPr>
        <p:txBody>
          <a:bodyPr>
            <a:normAutofit/>
          </a:bodyPr>
          <a:lstStyle/>
          <a:p>
            <a:pPr marL="0" lvl="0" indent="0" algn="just">
              <a:lnSpc>
                <a:spcPct val="150000"/>
              </a:lnSpc>
              <a:buNone/>
            </a:pPr>
            <a:r>
              <a:rPr lang="en-US" sz="2000" dirty="0">
                <a:cs typeface="Times New Roman" pitchFamily="18" charset="0"/>
              </a:rPr>
              <a:t>Usage of physical mouse and keyboard will get wear and tear someday, which might be a materialistic damage or a functioning problem</a:t>
            </a:r>
            <a:r>
              <a:rPr lang="en-US" sz="2400" dirty="0">
                <a:latin typeface="Calisto MT" panose="02040603050505030304" pitchFamily="18" charset="0"/>
                <a:cs typeface="Times New Roman" pitchFamily="18" charset="0"/>
              </a:rPr>
              <a:t>.</a:t>
            </a:r>
          </a:p>
          <a:p>
            <a:pPr marL="0" lvl="0" indent="0">
              <a:lnSpc>
                <a:spcPct val="150000"/>
              </a:lnSpc>
              <a:buNone/>
            </a:pPr>
            <a:endParaRPr lang="en-US" sz="2400" dirty="0">
              <a:latin typeface="Calisto MT" panose="02040603050505030304" pitchFamily="18" charset="0"/>
              <a:cs typeface="Times New Roman" pitchFamily="18" charset="0"/>
            </a:endParaRPr>
          </a:p>
        </p:txBody>
      </p:sp>
      <p:sp>
        <p:nvSpPr>
          <p:cNvPr id="4" name="Footer Placeholder 3"/>
          <p:cNvSpPr>
            <a:spLocks noGrp="1"/>
          </p:cNvSpPr>
          <p:nvPr>
            <p:ph type="ftr" sz="quarter" idx="11"/>
          </p:nvPr>
        </p:nvSpPr>
        <p:spPr>
          <a:xfrm>
            <a:off x="2286000" y="6356350"/>
            <a:ext cx="4572000" cy="365124"/>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solidFill>
                  <a:srgbClr val="FF6600"/>
                </a:solidFill>
                <a:latin typeface="+mn-lt"/>
              </a:rPr>
              <a:t>EXISTING SYSTEM</a:t>
            </a:r>
          </a:p>
        </p:txBody>
      </p:sp>
      <p:sp>
        <p:nvSpPr>
          <p:cNvPr id="3" name="Content Placeholder 2"/>
          <p:cNvSpPr>
            <a:spLocks noGrp="1"/>
          </p:cNvSpPr>
          <p:nvPr>
            <p:ph idx="1"/>
          </p:nvPr>
        </p:nvSpPr>
        <p:spPr>
          <a:xfrm>
            <a:off x="457200" y="1428736"/>
            <a:ext cx="8229600" cy="4697427"/>
          </a:xfrm>
        </p:spPr>
        <p:txBody>
          <a:bodyPr>
            <a:normAutofit/>
          </a:bodyPr>
          <a:lstStyle/>
          <a:p>
            <a:pPr marL="0" indent="0" algn="just">
              <a:lnSpc>
                <a:spcPct val="150000"/>
              </a:lnSpc>
              <a:buNone/>
            </a:pPr>
            <a:r>
              <a:rPr lang="en-GB" sz="2400" dirty="0">
                <a:latin typeface="Calisto MT" pitchFamily="18" charset="0"/>
              </a:rPr>
              <a:t>                                             </a:t>
            </a:r>
          </a:p>
        </p:txBody>
      </p:sp>
      <p:sp>
        <p:nvSpPr>
          <p:cNvPr id="4" name="Footer Placeholder 3"/>
          <p:cNvSpPr>
            <a:spLocks noGrp="1"/>
          </p:cNvSpPr>
          <p:nvPr>
            <p:ph type="ftr" sz="quarter" idx="11"/>
          </p:nvPr>
        </p:nvSpPr>
        <p:spPr>
          <a:xfrm>
            <a:off x="2228850" y="6308711"/>
            <a:ext cx="4686300" cy="365124"/>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dirty="0"/>
          </a:p>
        </p:txBody>
      </p:sp>
      <p:sp>
        <p:nvSpPr>
          <p:cNvPr id="7" name="Rectangle 6"/>
          <p:cNvSpPr/>
          <p:nvPr/>
        </p:nvSpPr>
        <p:spPr>
          <a:xfrm>
            <a:off x="1371600" y="1905000"/>
            <a:ext cx="6705600" cy="3108543"/>
          </a:xfrm>
          <a:prstGeom prst="rect">
            <a:avLst/>
          </a:prstGeom>
        </p:spPr>
        <p:txBody>
          <a:bodyPr wrap="square">
            <a:spAutoFit/>
          </a:bodyPr>
          <a:lstStyle/>
          <a:p>
            <a:pPr marL="285750" indent="-285750">
              <a:buFont typeface="Arial" panose="020B0604020202020204" pitchFamily="34" charset="0"/>
              <a:buChar char="•"/>
            </a:pPr>
            <a:r>
              <a:rPr lang="en-US" sz="2000" dirty="0"/>
              <a:t>A physical mouse and keyboard is required to work with the system.</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Mouse is a physical device where it can wear and tear.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Need a flat surface to use the device effectively.</a:t>
            </a:r>
          </a:p>
          <a:p>
            <a:pPr marL="285750" indent="-285750">
              <a:buFont typeface="Arial" panose="020B0604020202020204" pitchFamily="34" charset="0"/>
              <a:buChar char="•"/>
            </a:pPr>
            <a:endParaRPr lang="en-US" sz="2000" dirty="0"/>
          </a:p>
          <a:p>
            <a:endParaRPr lang="en-US" sz="2000" dirty="0"/>
          </a:p>
          <a:p>
            <a:endParaRPr lang="en-US" dirty="0"/>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000108"/>
            <a:ext cx="8229600" cy="4697427"/>
          </a:xfrm>
        </p:spPr>
        <p:txBody>
          <a:bodyPr>
            <a:normAutofit/>
          </a:bodyPr>
          <a:lstStyle/>
          <a:p>
            <a:pPr algn="just">
              <a:lnSpc>
                <a:spcPct val="150000"/>
              </a:lnSpc>
              <a:buNone/>
            </a:pPr>
            <a:r>
              <a:rPr lang="en-GB" sz="2400" b="1" dirty="0">
                <a:solidFill>
                  <a:srgbClr val="008000"/>
                </a:solidFill>
              </a:rPr>
              <a:t>DRAWBACKS:</a:t>
            </a:r>
          </a:p>
          <a:p>
            <a:pPr marL="0" indent="0" algn="just">
              <a:lnSpc>
                <a:spcPct val="150000"/>
              </a:lnSpc>
              <a:buNone/>
            </a:pPr>
            <a:endParaRPr lang="en-GB" sz="2400" b="1" dirty="0">
              <a:solidFill>
                <a:srgbClr val="008000"/>
              </a:solidFill>
              <a:latin typeface="Calisto MT" panose="02040603050505030304" pitchFamily="18" charset="0"/>
            </a:endParaRPr>
          </a:p>
          <a:p>
            <a:endParaRPr lang="en-GB" sz="2400" dirty="0">
              <a:latin typeface="Calisto MT" panose="02040603050505030304" pitchFamily="18" charset="0"/>
            </a:endParaRPr>
          </a:p>
        </p:txBody>
      </p:sp>
      <p:sp>
        <p:nvSpPr>
          <p:cNvPr id="4" name="Footer Placeholder 3"/>
          <p:cNvSpPr>
            <a:spLocks noGrp="1"/>
          </p:cNvSpPr>
          <p:nvPr>
            <p:ph type="ftr" sz="quarter" idx="11"/>
          </p:nvPr>
        </p:nvSpPr>
        <p:spPr>
          <a:xfrm>
            <a:off x="2252634" y="6347995"/>
            <a:ext cx="47244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dirty="0"/>
          </a:p>
        </p:txBody>
      </p:sp>
      <p:sp>
        <p:nvSpPr>
          <p:cNvPr id="2" name="Rectangle 1"/>
          <p:cNvSpPr/>
          <p:nvPr/>
        </p:nvSpPr>
        <p:spPr>
          <a:xfrm>
            <a:off x="1338234" y="2209800"/>
            <a:ext cx="6553200" cy="1323439"/>
          </a:xfrm>
          <a:prstGeom prst="rect">
            <a:avLst/>
          </a:prstGeom>
        </p:spPr>
        <p:txBody>
          <a:bodyPr wrap="square">
            <a:spAutoFit/>
          </a:bodyPr>
          <a:lstStyle/>
          <a:p>
            <a:pPr marL="285750" indent="-285750" algn="just">
              <a:buFont typeface="Arial" panose="020B0604020202020204" pitchFamily="34" charset="0"/>
              <a:buChar char="•"/>
            </a:pPr>
            <a:r>
              <a:rPr lang="en-US" sz="2000" dirty="0"/>
              <a:t>They need a flat surface close to the system.</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If the battery wears out in a wireless mouse, it cannot be used until it has been replaced.</a:t>
            </a:r>
            <a:endParaRPr lang="en-IN"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solidFill>
                  <a:srgbClr val="FF6600"/>
                </a:solidFill>
                <a:latin typeface="+mn-lt"/>
              </a:rPr>
              <a:t>PROPOSED SYSTEM</a:t>
            </a:r>
          </a:p>
        </p:txBody>
      </p:sp>
      <p:sp>
        <p:nvSpPr>
          <p:cNvPr id="3" name="Content Placeholder 2"/>
          <p:cNvSpPr>
            <a:spLocks noGrp="1"/>
          </p:cNvSpPr>
          <p:nvPr>
            <p:ph idx="1"/>
          </p:nvPr>
        </p:nvSpPr>
        <p:spPr>
          <a:xfrm>
            <a:off x="457200" y="1357298"/>
            <a:ext cx="8229600" cy="4768865"/>
          </a:xfrm>
        </p:spPr>
        <p:txBody>
          <a:bodyPr>
            <a:normAutofit lnSpcReduction="10000"/>
          </a:bodyPr>
          <a:lstStyle/>
          <a:p>
            <a:pPr marL="0" indent="0">
              <a:lnSpc>
                <a:spcPct val="150000"/>
              </a:lnSpc>
              <a:buNone/>
            </a:pPr>
            <a:r>
              <a:rPr lang="en-US" sz="2400" dirty="0">
                <a:latin typeface="Calisto MT" panose="02040603050505030304" pitchFamily="18" charset="0"/>
              </a:rPr>
              <a:t>      </a:t>
            </a:r>
          </a:p>
          <a:p>
            <a:pPr marL="0" indent="0">
              <a:lnSpc>
                <a:spcPct val="150000"/>
              </a:lnSpc>
              <a:buNone/>
            </a:pPr>
            <a:endParaRPr lang="en-US" sz="2400" dirty="0">
              <a:latin typeface="Calisto MT" panose="02040603050505030304" pitchFamily="18" charset="0"/>
            </a:endParaRPr>
          </a:p>
          <a:p>
            <a:pPr marL="0" indent="0">
              <a:lnSpc>
                <a:spcPct val="150000"/>
              </a:lnSpc>
              <a:buNone/>
            </a:pPr>
            <a:endParaRPr lang="en-US" sz="2400" dirty="0">
              <a:latin typeface="Calisto MT" panose="02040603050505030304" pitchFamily="18" charset="0"/>
            </a:endParaRPr>
          </a:p>
          <a:p>
            <a:pPr marL="0" indent="0">
              <a:lnSpc>
                <a:spcPct val="150000"/>
              </a:lnSpc>
              <a:buNone/>
            </a:pPr>
            <a:endParaRPr lang="en-US" sz="2400" dirty="0">
              <a:latin typeface="Calisto MT" panose="02040603050505030304" pitchFamily="18" charset="0"/>
            </a:endParaRPr>
          </a:p>
          <a:p>
            <a:pPr marL="0" indent="0">
              <a:lnSpc>
                <a:spcPct val="150000"/>
              </a:lnSpc>
              <a:buNone/>
            </a:pPr>
            <a:endParaRPr lang="en-US" sz="2400" dirty="0">
              <a:latin typeface="Calisto MT" panose="02040603050505030304" pitchFamily="18" charset="0"/>
            </a:endParaRPr>
          </a:p>
          <a:p>
            <a:pPr marL="0" indent="0">
              <a:lnSpc>
                <a:spcPct val="150000"/>
              </a:lnSpc>
              <a:buNone/>
            </a:pPr>
            <a:endParaRPr lang="en-US" sz="2400" dirty="0">
              <a:latin typeface="Calisto MT" panose="02040603050505030304" pitchFamily="18" charset="0"/>
            </a:endParaRPr>
          </a:p>
          <a:p>
            <a:pPr marL="0" indent="0">
              <a:lnSpc>
                <a:spcPct val="150000"/>
              </a:lnSpc>
              <a:buNone/>
            </a:pPr>
            <a:endParaRPr lang="en-US" sz="2400" dirty="0">
              <a:latin typeface="Calisto MT" panose="02040603050505030304" pitchFamily="18" charset="0"/>
            </a:endParaRPr>
          </a:p>
          <a:p>
            <a:pPr marL="0" indent="0">
              <a:lnSpc>
                <a:spcPct val="150000"/>
              </a:lnSpc>
              <a:buNone/>
            </a:pPr>
            <a:r>
              <a:rPr lang="en-US" sz="2400" dirty="0">
                <a:latin typeface="Calisto MT" panose="02040603050505030304" pitchFamily="18" charset="0"/>
              </a:rPr>
              <a:t>                                               </a:t>
            </a:r>
            <a:endParaRPr lang="en-IN" sz="2400" dirty="0">
              <a:latin typeface="Calisto MT" panose="02040603050505030304" pitchFamily="18" charset="0"/>
            </a:endParaRPr>
          </a:p>
          <a:p>
            <a:pPr>
              <a:lnSpc>
                <a:spcPct val="150000"/>
              </a:lnSpc>
              <a:buFont typeface="Wingdings" panose="05000000000000000000" pitchFamily="2" charset="2"/>
              <a:buChar char="Ø"/>
            </a:pPr>
            <a:endParaRPr lang="en-IN" sz="2400" dirty="0">
              <a:latin typeface="Calisto MT" panose="02040603050505030304" pitchFamily="18" charset="0"/>
            </a:endParaRPr>
          </a:p>
          <a:p>
            <a:pPr marL="0" indent="0">
              <a:lnSpc>
                <a:spcPct val="150000"/>
              </a:lnSpc>
              <a:buNone/>
            </a:pPr>
            <a:endParaRPr lang="en-US" sz="2400" dirty="0">
              <a:latin typeface="Calisto MT" panose="02040603050505030304" pitchFamily="18" charset="0"/>
            </a:endParaRPr>
          </a:p>
        </p:txBody>
      </p:sp>
      <p:sp>
        <p:nvSpPr>
          <p:cNvPr id="4" name="Footer Placeholder 3"/>
          <p:cNvSpPr>
            <a:spLocks noGrp="1"/>
          </p:cNvSpPr>
          <p:nvPr>
            <p:ph type="ftr" sz="quarter" idx="11"/>
          </p:nvPr>
        </p:nvSpPr>
        <p:spPr>
          <a:xfrm>
            <a:off x="2209800" y="6356350"/>
            <a:ext cx="47244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dirty="0"/>
          </a:p>
        </p:txBody>
      </p:sp>
      <p:sp>
        <p:nvSpPr>
          <p:cNvPr id="6" name="Rectangle 5"/>
          <p:cNvSpPr/>
          <p:nvPr/>
        </p:nvSpPr>
        <p:spPr>
          <a:xfrm>
            <a:off x="990600" y="1509670"/>
            <a:ext cx="6705600" cy="3477875"/>
          </a:xfrm>
          <a:prstGeom prst="rect">
            <a:avLst/>
          </a:prstGeom>
        </p:spPr>
        <p:txBody>
          <a:bodyPr wrap="square">
            <a:spAutoFit/>
          </a:bodyPr>
          <a:lstStyle/>
          <a:p>
            <a:pPr marL="342900" indent="-342900" algn="just">
              <a:buFont typeface="Arial" panose="020B0604020202020204" pitchFamily="34" charset="0"/>
              <a:buChar char="•"/>
            </a:pPr>
            <a:r>
              <a:rPr lang="en-US" sz="2000" dirty="0"/>
              <a:t>The system can able to detect the hand gestures.</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Each and every gesture mapped to a mouse </a:t>
            </a:r>
            <a:r>
              <a:rPr lang="en-US" sz="2000" dirty="0" smtClean="0"/>
              <a:t>functions.</a:t>
            </a:r>
            <a:endParaRPr lang="en-US" sz="2000" dirty="0"/>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We can perform several mouse functions like single click , double click , scroll , drag and drop</a:t>
            </a:r>
            <a:r>
              <a:rPr lang="en-US" sz="2000" dirty="0" smtClean="0"/>
              <a:t>.</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smtClean="0"/>
              <a:t>We can also perform all the keyboard functions by using hand gestures. </a:t>
            </a:r>
            <a:endParaRPr lang="en-US" sz="2000" dirty="0"/>
          </a:p>
          <a:p>
            <a:pPr algn="just"/>
            <a:r>
              <a:rPr lang="en-US" sz="2000" dirty="0"/>
              <a:t> </a:t>
            </a:r>
          </a:p>
          <a:p>
            <a:pPr algn="just"/>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2657"/>
            <a:ext cx="8229600" cy="4419600"/>
          </a:xfrm>
        </p:spPr>
        <p:txBody>
          <a:bodyPr>
            <a:normAutofit/>
          </a:bodyPr>
          <a:lstStyle/>
          <a:p>
            <a:pPr algn="just"/>
            <a:r>
              <a:rPr lang="en-GB" sz="2000" dirty="0"/>
              <a:t>Reduce hardware cost by eliminating use of physical mouse and keyboard.</a:t>
            </a:r>
          </a:p>
          <a:p>
            <a:pPr algn="just"/>
            <a:endParaRPr lang="en-GB" sz="2000" dirty="0"/>
          </a:p>
          <a:p>
            <a:pPr algn="just"/>
            <a:r>
              <a:rPr lang="en-GB" sz="2000" dirty="0"/>
              <a:t>The main advantage of using hand gestures is to interact with computer as a non-contact human computer.</a:t>
            </a:r>
          </a:p>
          <a:p>
            <a:pPr algn="just"/>
            <a:endParaRPr lang="en-GB" sz="2000" dirty="0"/>
          </a:p>
          <a:p>
            <a:pPr algn="just"/>
            <a:r>
              <a:rPr lang="en-GB" sz="2000" dirty="0"/>
              <a:t>We can create more mouse functions as we can create many number of gestures easily.</a:t>
            </a:r>
          </a:p>
          <a:p>
            <a:pPr algn="just"/>
            <a:endParaRPr lang="en-GB" sz="2000" dirty="0"/>
          </a:p>
          <a:p>
            <a:pPr algn="just"/>
            <a:r>
              <a:rPr lang="en-GB" sz="2000" dirty="0"/>
              <a:t>Adding new functionalities takes less amount of time. </a:t>
            </a:r>
          </a:p>
        </p:txBody>
      </p:sp>
      <p:sp>
        <p:nvSpPr>
          <p:cNvPr id="4" name="Footer Placeholder 3"/>
          <p:cNvSpPr>
            <a:spLocks noGrp="1"/>
          </p:cNvSpPr>
          <p:nvPr>
            <p:ph type="ftr" sz="quarter" idx="11"/>
          </p:nvPr>
        </p:nvSpPr>
        <p:spPr>
          <a:xfrm>
            <a:off x="2143096" y="6356349"/>
            <a:ext cx="4800600" cy="365125"/>
          </a:xfrm>
        </p:spPr>
        <p:txBody>
          <a:bodyPr/>
          <a:lstStyle/>
          <a:p>
            <a:pPr fontAlgn="base">
              <a:spcBef>
                <a:spcPct val="0"/>
              </a:spcBef>
              <a:spcAft>
                <a:spcPct val="0"/>
              </a:spcAft>
            </a:pPr>
            <a:r>
              <a:rPr lang="en-US" dirty="0">
                <a:solidFill>
                  <a:schemeClr val="bg1">
                    <a:lumMod val="50000"/>
                  </a:schemeClr>
                </a:solidFill>
                <a:cs typeface="Times New Roman" pitchFamily="18" charset="0"/>
              </a:rPr>
              <a:t>VIRTUAL MOUSE AND KEYBOARD USING GESTURES FOR RECOGNITION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dirty="0"/>
          </a:p>
        </p:txBody>
      </p:sp>
      <p:sp>
        <p:nvSpPr>
          <p:cNvPr id="2" name="Rectangle 1"/>
          <p:cNvSpPr/>
          <p:nvPr/>
        </p:nvSpPr>
        <p:spPr>
          <a:xfrm>
            <a:off x="566538" y="617319"/>
            <a:ext cx="1998752" cy="646331"/>
          </a:xfrm>
          <a:prstGeom prst="rect">
            <a:avLst/>
          </a:prstGeom>
        </p:spPr>
        <p:txBody>
          <a:bodyPr wrap="none">
            <a:spAutoFit/>
          </a:bodyPr>
          <a:lstStyle/>
          <a:p>
            <a:pPr algn="just">
              <a:lnSpc>
                <a:spcPct val="150000"/>
              </a:lnSpc>
              <a:buNone/>
            </a:pPr>
            <a:r>
              <a:rPr lang="en-GB" sz="2400" b="1" dirty="0">
                <a:solidFill>
                  <a:srgbClr val="008000"/>
                </a:solidFill>
              </a:rPr>
              <a:t>ADVANTAGES: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3285</TotalTime>
  <Words>1947</Words>
  <Application>Microsoft Office PowerPoint</Application>
  <PresentationFormat>On-screen Show (4:3)</PresentationFormat>
  <Paragraphs>342</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Calisto MT</vt:lpstr>
      <vt:lpstr>Times New Roman</vt:lpstr>
      <vt:lpstr>Wingdings</vt:lpstr>
      <vt:lpstr>Office Theme</vt:lpstr>
      <vt:lpstr>    </vt:lpstr>
      <vt:lpstr>ABSTRACT</vt:lpstr>
      <vt:lpstr>INTRODUCTION</vt:lpstr>
      <vt:lpstr>OBJECTIVE</vt:lpstr>
      <vt:lpstr>PROBLEM STATEMENT</vt:lpstr>
      <vt:lpstr>EXISTING SYSTEM</vt:lpstr>
      <vt:lpstr>PowerPoint Presentation</vt:lpstr>
      <vt:lpstr>PROPOSED SYSTEM</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DIAGRAMS</vt:lpstr>
      <vt:lpstr>USE CASE DIAGRAM</vt:lpstr>
      <vt:lpstr>CLASS DIAGRAM</vt:lpstr>
      <vt:lpstr>SEQUENCE DIAGRAM</vt:lpstr>
      <vt:lpstr>DATA FLOW DIAGRAM</vt:lpstr>
      <vt:lpstr>IMPLEMENTATION</vt:lpstr>
      <vt:lpstr>TECHNOLOGIES</vt:lpstr>
      <vt:lpstr>PYTHON</vt:lpstr>
      <vt:lpstr>OPEN-CV</vt:lpstr>
      <vt:lpstr>PowerPoint Presentation</vt:lpstr>
      <vt:lpstr>PYAUTOGUI</vt:lpstr>
      <vt:lpstr>TKINTER</vt:lpstr>
      <vt:lpstr>TESTING</vt:lpstr>
      <vt:lpstr>DEBUGGING</vt:lpstr>
      <vt:lpstr>TEST CASES</vt:lpstr>
      <vt:lpstr>DEPLOYMENT</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ENHANCEMENTS</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 TITLE</dc:title>
  <dc:creator>sathish keshavarapu</dc:creator>
  <cp:lastModifiedBy>Microsoft account</cp:lastModifiedBy>
  <cp:revision>569</cp:revision>
  <dcterms:created xsi:type="dcterms:W3CDTF">2006-08-16T00:00:00Z</dcterms:created>
  <dcterms:modified xsi:type="dcterms:W3CDTF">2022-06-27T07:33:24Z</dcterms:modified>
</cp:coreProperties>
</file>